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6" r:id="rId2"/>
    <p:sldId id="257" r:id="rId3"/>
    <p:sldId id="274" r:id="rId4"/>
    <p:sldId id="297" r:id="rId5"/>
    <p:sldId id="277" r:id="rId6"/>
    <p:sldId id="271" r:id="rId7"/>
    <p:sldId id="280" r:id="rId8"/>
    <p:sldId id="262" r:id="rId9"/>
    <p:sldId id="259" r:id="rId10"/>
    <p:sldId id="265" r:id="rId11"/>
    <p:sldId id="293" r:id="rId12"/>
    <p:sldId id="261" r:id="rId13"/>
    <p:sldId id="291" r:id="rId14"/>
    <p:sldId id="296" r:id="rId15"/>
    <p:sldId id="294" r:id="rId16"/>
    <p:sldId id="295" r:id="rId17"/>
    <p:sldId id="267" r:id="rId18"/>
    <p:sldId id="281" r:id="rId19"/>
    <p:sldId id="260" r:id="rId20"/>
    <p:sldId id="275" r:id="rId21"/>
    <p:sldId id="276" r:id="rId22"/>
    <p:sldId id="273" r:id="rId23"/>
    <p:sldId id="268" r:id="rId24"/>
    <p:sldId id="283" r:id="rId25"/>
    <p:sldId id="289" r:id="rId26"/>
    <p:sldId id="272" r:id="rId27"/>
    <p:sldId id="284" r:id="rId28"/>
    <p:sldId id="285" r:id="rId29"/>
    <p:sldId id="286" r:id="rId30"/>
    <p:sldId id="282" r:id="rId31"/>
    <p:sldId id="287" r:id="rId32"/>
    <p:sldId id="292" r:id="rId33"/>
    <p:sldId id="264"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2671" autoAdjust="0"/>
  </p:normalViewPr>
  <p:slideViewPr>
    <p:cSldViewPr snapToGrid="0">
      <p:cViewPr varScale="1">
        <p:scale>
          <a:sx n="77" d="100"/>
          <a:sy n="77" d="100"/>
        </p:scale>
        <p:origin x="763"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493B2B-0759-4956-A2EA-4972EBE02A1F}" type="datetimeFigureOut">
              <a:rPr lang="en-US" smtClean="0"/>
              <a:t>9/8/2017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53E272-94C6-45EB-82D5-B286725DED45}" type="slidenum">
              <a:rPr lang="en-US" smtClean="0"/>
              <a:t>‹#›</a:t>
            </a:fld>
            <a:endParaRPr lang="en-US"/>
          </a:p>
        </p:txBody>
      </p:sp>
    </p:spTree>
    <p:extLst>
      <p:ext uri="{BB962C8B-B14F-4D97-AF65-F5344CB8AC3E}">
        <p14:creationId xmlns:p14="http://schemas.microsoft.com/office/powerpoint/2010/main" val="117041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227FE5-4D90-4413-807A-614E10DBDFE4}" type="datetimeFigureOut">
              <a:rPr lang="en-US" smtClean="0"/>
              <a:t>9/8/2017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34D3A1C-C852-49C1-A66D-847A21076DFA}" type="slidenum">
              <a:rPr lang="en-US" smtClean="0"/>
              <a:t>‹#›</a:t>
            </a:fld>
            <a:endParaRPr lang="en-US"/>
          </a:p>
        </p:txBody>
      </p:sp>
    </p:spTree>
    <p:extLst>
      <p:ext uri="{BB962C8B-B14F-4D97-AF65-F5344CB8AC3E}">
        <p14:creationId xmlns:p14="http://schemas.microsoft.com/office/powerpoint/2010/main" val="399413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today’s classrooms, there is a mix of instructional theories that teach students applied skills, skills for gainful employment, and skills that hold true to Brown and </a:t>
            </a:r>
            <a:r>
              <a:rPr lang="en-US" dirty="0" err="1">
                <a:effectLst/>
              </a:rPr>
              <a:t>Paolucci’s</a:t>
            </a:r>
            <a:r>
              <a:rPr lang="en-US" dirty="0">
                <a:effectLst/>
              </a:rPr>
              <a:t> belief that home economics education should be a way for students to evaluate their society and determine better ways of living, reaching beyond skill boundaries and encourage people to think, create, and act in the best interest of the world </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34D3A1C-C852-49C1-A66D-847A21076DFA}" type="slidenum">
              <a:rPr lang="en-US" smtClean="0"/>
              <a:t>13</a:t>
            </a:fld>
            <a:endParaRPr lang="en-US"/>
          </a:p>
        </p:txBody>
      </p:sp>
    </p:spTree>
    <p:extLst>
      <p:ext uri="{BB962C8B-B14F-4D97-AF65-F5344CB8AC3E}">
        <p14:creationId xmlns:p14="http://schemas.microsoft.com/office/powerpoint/2010/main" val="416326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552E8B-A9AB-4276-84DF-0DA90DB37D31}"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231190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25996-99E3-48A6-80B2-B01008784B2A}"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19399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069EA-FCA0-46BB-AF0E-7C798CDF56EF}"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353210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4B172-EAEA-4E04-BDDC-97114A51544B}"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67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69A5F9-45AC-448E-A66F-4AC877C7894B}"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222206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91A983C-5D1A-4C7D-B430-A50C17EB3054}" type="datetime1">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34714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AF45717-4C78-4026-A83D-EFB71CC5FF7D}" type="datetime1">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40991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FED46-4B1A-4085-8C88-313CD62D4952}"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106007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853F-5FE0-430D-8749-8EC49B72AE8D}"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191014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19CA6-800A-42FF-95ED-AA1EFBBD0DE7}"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38504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489EC-EBF5-4B4D-A6F5-5E6D1BC51DE3}"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308866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E1C160-2D71-450F-874C-6B255E5D3135}"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321656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DC83C-D062-456D-A359-92DED309A016}" type="datetime1">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22735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639323-7E1F-4BC7-8202-ED6A13A8B052}" type="datetime1">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223941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32B4A-C92E-4149-9200-89F64A9464C5}" type="datetime1">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395971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176A1C-9733-49C9-9D13-6D8A77426459}"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160175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E6084B-CF37-41DD-92CA-A2C02F74024B}"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5E68-3534-444C-82E9-789E8A258E89}" type="slidenum">
              <a:rPr lang="en-US" smtClean="0"/>
              <a:t>‹#›</a:t>
            </a:fld>
            <a:endParaRPr lang="en-US"/>
          </a:p>
        </p:txBody>
      </p:sp>
    </p:spTree>
    <p:extLst>
      <p:ext uri="{BB962C8B-B14F-4D97-AF65-F5344CB8AC3E}">
        <p14:creationId xmlns:p14="http://schemas.microsoft.com/office/powerpoint/2010/main" val="96382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6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C58EBEA-D08B-488A-9487-91B772121467}" type="datetime1">
              <a:rPr lang="en-US" smtClean="0"/>
              <a:t>9/8/2017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1F15E68-3534-444C-82E9-789E8A258E89}" type="slidenum">
              <a:rPr lang="en-US" smtClean="0"/>
              <a:t>‹#›</a:t>
            </a:fld>
            <a:endParaRPr lang="en-US"/>
          </a:p>
        </p:txBody>
      </p:sp>
    </p:spTree>
    <p:extLst>
      <p:ext uri="{BB962C8B-B14F-4D97-AF65-F5344CB8AC3E}">
        <p14:creationId xmlns:p14="http://schemas.microsoft.com/office/powerpoint/2010/main" val="6875756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287" r="-2" b="9677"/>
          <a:stretch/>
        </p:blipFill>
        <p:spPr>
          <a:xfrm>
            <a:off x="2877132" y="875098"/>
            <a:ext cx="6437736" cy="309178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Title 1"/>
          <p:cNvSpPr>
            <a:spLocks noGrp="1"/>
          </p:cNvSpPr>
          <p:nvPr>
            <p:ph type="ctrTitle"/>
          </p:nvPr>
        </p:nvSpPr>
        <p:spPr>
          <a:xfrm>
            <a:off x="848969" y="4048913"/>
            <a:ext cx="10494062" cy="1270535"/>
          </a:xfrm>
        </p:spPr>
        <p:txBody>
          <a:bodyPr>
            <a:normAutofit/>
          </a:bodyPr>
          <a:lstStyle/>
          <a:p>
            <a:pPr>
              <a:lnSpc>
                <a:spcPct val="70000"/>
              </a:lnSpc>
            </a:pPr>
            <a:r>
              <a:rPr lang="en-US" sz="2500" dirty="0"/>
              <a:t>Implementation of microcontrollers into the Colorado Fashion Design and Merchandising Curriculum: An Exploratory Case Study</a:t>
            </a:r>
          </a:p>
        </p:txBody>
      </p:sp>
      <p:sp>
        <p:nvSpPr>
          <p:cNvPr id="3" name="Subtitle 2"/>
          <p:cNvSpPr>
            <a:spLocks noGrp="1"/>
          </p:cNvSpPr>
          <p:nvPr>
            <p:ph type="subTitle" idx="1"/>
          </p:nvPr>
        </p:nvSpPr>
        <p:spPr>
          <a:xfrm>
            <a:off x="848969" y="5319449"/>
            <a:ext cx="10494062" cy="1312260"/>
          </a:xfrm>
        </p:spPr>
        <p:txBody>
          <a:bodyPr>
            <a:normAutofit/>
          </a:bodyPr>
          <a:lstStyle/>
          <a:p>
            <a:r>
              <a:rPr lang="en-US" sz="1800" dirty="0">
                <a:solidFill>
                  <a:schemeClr val="accent4">
                    <a:lumMod val="60000"/>
                    <a:lumOff val="40000"/>
                  </a:schemeClr>
                </a:solidFill>
              </a:rPr>
              <a:t>Educational Technology Leadership</a:t>
            </a:r>
          </a:p>
          <a:p>
            <a:pPr>
              <a:lnSpc>
                <a:spcPct val="60000"/>
              </a:lnSpc>
            </a:pPr>
            <a:r>
              <a:rPr lang="en-US" sz="1800" dirty="0">
                <a:solidFill>
                  <a:schemeClr val="accent4">
                    <a:lumMod val="60000"/>
                    <a:lumOff val="40000"/>
                  </a:schemeClr>
                </a:solidFill>
              </a:rPr>
              <a:t>Dr. Katrina Blatnick-Gagné</a:t>
            </a:r>
          </a:p>
        </p:txBody>
      </p:sp>
    </p:spTree>
    <p:extLst>
      <p:ext uri="{BB962C8B-B14F-4D97-AF65-F5344CB8AC3E}">
        <p14:creationId xmlns:p14="http://schemas.microsoft.com/office/powerpoint/2010/main" val="409278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knowledge"/>
          <p:cNvPicPr>
            <a:picLocks noChangeAspect="1" noChangeArrowheads="1"/>
          </p:cNvPicPr>
          <p:nvPr/>
        </p:nvPicPr>
        <p:blipFill rotWithShape="1">
          <a:blip r:embed="rId2">
            <a:extLst>
              <a:ext uri="{28A0092B-C50C-407E-A947-70E740481C1C}">
                <a14:useLocalDpi xmlns:a14="http://schemas.microsoft.com/office/drawing/2010/main" val="0"/>
              </a:ext>
            </a:extLst>
          </a:blip>
          <a:srcRect l="16012" r="17819" b="5"/>
          <a:stretch/>
        </p:blipFill>
        <p:spPr bwMode="auto">
          <a:xfrm>
            <a:off x="1142125" y="1114869"/>
            <a:ext cx="2346605" cy="2748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t;strong&gt;Papert&lt;/strong&gt;, Seymour - GTI - Glosario Terminología Informática"/>
          <p:cNvPicPr>
            <a:picLocks noChangeAspect="1"/>
          </p:cNvPicPr>
          <p:nvPr/>
        </p:nvPicPr>
        <p:blipFill rotWithShape="1">
          <a:blip r:embed="rId3">
            <a:extLst>
              <a:ext uri="{28A0092B-C50C-407E-A947-70E740481C1C}">
                <a14:useLocalDpi xmlns:a14="http://schemas.microsoft.com/office/drawing/2010/main" val="0"/>
              </a:ext>
            </a:extLst>
          </a:blip>
          <a:srcRect r="19016" b="1"/>
          <a:stretch/>
        </p:blipFill>
        <p:spPr>
          <a:xfrm>
            <a:off x="3644003" y="2861962"/>
            <a:ext cx="1948314" cy="2881170"/>
          </a:xfrm>
          <a:prstGeom prst="rect">
            <a:avLst/>
          </a:prstGeom>
        </p:spPr>
      </p:pic>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4002" y="1114868"/>
            <a:ext cx="1948313" cy="1589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857" y="4006972"/>
            <a:ext cx="2346873" cy="17361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jean &lt;strong&gt;piaget&lt;/strong&gt; &lt;strong&gt;piaget&lt;/strong&gt; destaca la prominencia racional del lenguaje y lo ..."/>
          <p:cNvPicPr>
            <a:picLocks noChangeAspect="1"/>
          </p:cNvPicPr>
          <p:nvPr/>
        </p:nvPicPr>
        <p:blipFill rotWithShape="1">
          <a:blip r:embed="rId4">
            <a:extLst>
              <a:ext uri="{28A0092B-C50C-407E-A947-70E740481C1C}">
                <a14:useLocalDpi xmlns:a14="http://schemas.microsoft.com/office/drawing/2010/main" val="0"/>
              </a:ext>
            </a:extLst>
          </a:blip>
          <a:srcRect t="18413" r="2" b="2"/>
          <a:stretch/>
        </p:blipFill>
        <p:spPr>
          <a:xfrm>
            <a:off x="3644002" y="1114868"/>
            <a:ext cx="1948313" cy="158956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7267"/>
          <a:stretch/>
        </p:blipFill>
        <p:spPr>
          <a:xfrm>
            <a:off x="1141857" y="3940581"/>
            <a:ext cx="2346873" cy="1802551"/>
          </a:xfrm>
          <a:prstGeom prst="rect">
            <a:avLst/>
          </a:prstGeom>
        </p:spPr>
      </p:pic>
      <p:sp>
        <p:nvSpPr>
          <p:cNvPr id="2" name="Title 1"/>
          <p:cNvSpPr>
            <a:spLocks noGrp="1"/>
          </p:cNvSpPr>
          <p:nvPr>
            <p:ph type="title"/>
          </p:nvPr>
        </p:nvSpPr>
        <p:spPr>
          <a:xfrm>
            <a:off x="6435091" y="609600"/>
            <a:ext cx="4832465" cy="1326321"/>
          </a:xfrm>
        </p:spPr>
        <p:txBody>
          <a:bodyPr>
            <a:normAutofit/>
          </a:bodyPr>
          <a:lstStyle/>
          <a:p>
            <a:r>
              <a:rPr lang="en-US" dirty="0"/>
              <a:t>Theoretical Frameworks</a:t>
            </a:r>
          </a:p>
        </p:txBody>
      </p:sp>
      <p:sp>
        <p:nvSpPr>
          <p:cNvPr id="3" name="Content Placeholder 2"/>
          <p:cNvSpPr>
            <a:spLocks noGrp="1"/>
          </p:cNvSpPr>
          <p:nvPr>
            <p:ph idx="1"/>
          </p:nvPr>
        </p:nvSpPr>
        <p:spPr>
          <a:xfrm>
            <a:off x="6435091" y="2096063"/>
            <a:ext cx="5387454" cy="4387863"/>
          </a:xfrm>
        </p:spPr>
        <p:txBody>
          <a:bodyPr>
            <a:normAutofit/>
          </a:bodyPr>
          <a:lstStyle/>
          <a:p>
            <a:pPr>
              <a:lnSpc>
                <a:spcPct val="110000"/>
              </a:lnSpc>
            </a:pPr>
            <a:r>
              <a:rPr lang="en-US" sz="2200" dirty="0"/>
              <a:t>Weaving three theoretical frameworks together, like a braid, provided a strong foundation for this research</a:t>
            </a:r>
          </a:p>
          <a:p>
            <a:pPr lvl="1">
              <a:lnSpc>
                <a:spcPct val="110000"/>
              </a:lnSpc>
            </a:pPr>
            <a:r>
              <a:rPr lang="en-US" sz="2000" dirty="0"/>
              <a:t>Piaget’s Constructivism</a:t>
            </a:r>
          </a:p>
          <a:p>
            <a:pPr lvl="1">
              <a:lnSpc>
                <a:spcPct val="110000"/>
              </a:lnSpc>
            </a:pPr>
            <a:r>
              <a:rPr lang="en-US" sz="2000" dirty="0"/>
              <a:t>Papert’s Constructionism</a:t>
            </a:r>
          </a:p>
          <a:p>
            <a:pPr lvl="1">
              <a:lnSpc>
                <a:spcPct val="110000"/>
              </a:lnSpc>
            </a:pPr>
            <a:r>
              <a:rPr lang="en-US" sz="2000" dirty="0"/>
              <a:t>Personal Epistemology</a:t>
            </a:r>
          </a:p>
          <a:p>
            <a:pPr lvl="1">
              <a:lnSpc>
                <a:spcPct val="110000"/>
              </a:lnSpc>
            </a:pPr>
            <a:endParaRPr lang="en-US" sz="1500" dirty="0"/>
          </a:p>
        </p:txBody>
      </p:sp>
      <p:sp>
        <p:nvSpPr>
          <p:cNvPr id="6" name="Slide Number Placeholder 5"/>
          <p:cNvSpPr>
            <a:spLocks noGrp="1"/>
          </p:cNvSpPr>
          <p:nvPr>
            <p:ph type="sldNum" sz="quarter" idx="12"/>
          </p:nvPr>
        </p:nvSpPr>
        <p:spPr/>
        <p:txBody>
          <a:bodyPr/>
          <a:lstStyle/>
          <a:p>
            <a:fld id="{F1F15E68-3534-444C-82E9-789E8A258E89}" type="slidenum">
              <a:rPr lang="en-US" smtClean="0"/>
              <a:t>10</a:t>
            </a:fld>
            <a:endParaRPr lang="en-US"/>
          </a:p>
        </p:txBody>
      </p:sp>
    </p:spTree>
    <p:extLst>
      <p:ext uri="{BB962C8B-B14F-4D97-AF65-F5344CB8AC3E}">
        <p14:creationId xmlns:p14="http://schemas.microsoft.com/office/powerpoint/2010/main" val="278235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sz="half" idx="1"/>
          </p:nvPr>
        </p:nvSpPr>
        <p:spPr>
          <a:xfrm>
            <a:off x="99646" y="129308"/>
            <a:ext cx="3900853" cy="6631709"/>
          </a:xfrm>
          <a:solidFill>
            <a:schemeClr val="accent3">
              <a:lumMod val="75000"/>
            </a:schemeClr>
          </a:solidFill>
        </p:spPr>
        <p:txBody>
          <a:bodyPr>
            <a:normAutofit/>
          </a:bodyPr>
          <a:lstStyle/>
          <a:p>
            <a:pPr marL="0" indent="0" algn="ctr">
              <a:lnSpc>
                <a:spcPct val="100000"/>
              </a:lnSpc>
              <a:buNone/>
            </a:pPr>
            <a:r>
              <a:rPr lang="en-US" b="1" u="sng" dirty="0"/>
              <a:t>Constructivism</a:t>
            </a:r>
          </a:p>
          <a:p>
            <a:pPr marL="0" indent="0" algn="ctr">
              <a:lnSpc>
                <a:spcPct val="100000"/>
              </a:lnSpc>
              <a:buNone/>
            </a:pPr>
            <a:r>
              <a:rPr lang="en-US" dirty="0"/>
              <a:t>Piaget (1896-1980)</a:t>
            </a:r>
          </a:p>
          <a:p>
            <a:r>
              <a:rPr lang="en-US" dirty="0"/>
              <a:t>People produce knowledge &amp; form meaning from their learning experiences.</a:t>
            </a:r>
          </a:p>
          <a:p>
            <a:r>
              <a:rPr lang="en-US" dirty="0"/>
              <a:t>Fours stages of cognitive development.</a:t>
            </a:r>
          </a:p>
          <a:p>
            <a:r>
              <a:rPr lang="en-US" dirty="0"/>
              <a:t>Learning should be an active hands-on experience, allowing for trial and error.</a:t>
            </a:r>
          </a:p>
          <a:p>
            <a:r>
              <a:rPr lang="en-US" dirty="0">
                <a:effectLst>
                  <a:outerShdw blurRad="38100" dist="38100" dir="2700000" algn="tl">
                    <a:srgbClr val="000000">
                      <a:alpha val="43137"/>
                    </a:srgbClr>
                  </a:outerShdw>
                </a:effectLst>
              </a:rPr>
              <a:t>Piaget is responsible for generally influencing much of the research in personal epistemology (</a:t>
            </a:r>
            <a:r>
              <a:rPr lang="en-US" dirty="0" err="1">
                <a:effectLst>
                  <a:outerShdw blurRad="38100" dist="38100" dir="2700000" algn="tl">
                    <a:srgbClr val="000000">
                      <a:alpha val="43137"/>
                    </a:srgbClr>
                  </a:outerShdw>
                </a:effectLst>
              </a:rPr>
              <a:t>Bendixen</a:t>
            </a:r>
            <a:r>
              <a:rPr lang="en-US" dirty="0">
                <a:effectLst>
                  <a:outerShdw blurRad="38100" dist="38100" dir="2700000" algn="tl">
                    <a:srgbClr val="000000">
                      <a:alpha val="43137"/>
                    </a:srgbClr>
                  </a:outerShdw>
                </a:effectLst>
              </a:rPr>
              <a:t> and </a:t>
            </a:r>
            <a:r>
              <a:rPr lang="en-US" dirty="0" err="1">
                <a:effectLst>
                  <a:outerShdw blurRad="38100" dist="38100" dir="2700000" algn="tl">
                    <a:srgbClr val="000000">
                      <a:alpha val="43137"/>
                    </a:srgbClr>
                  </a:outerShdw>
                </a:effectLst>
              </a:rPr>
              <a:t>Feucht</a:t>
            </a:r>
            <a:r>
              <a:rPr lang="en-US" dirty="0">
                <a:effectLst>
                  <a:outerShdw blurRad="38100" dist="38100" dir="2700000" algn="tl">
                    <a:srgbClr val="000000">
                      <a:alpha val="43137"/>
                    </a:srgbClr>
                  </a:outerShdw>
                </a:effectLst>
              </a:rPr>
              <a:t>, 2000). </a:t>
            </a:r>
          </a:p>
        </p:txBody>
      </p:sp>
      <p:sp>
        <p:nvSpPr>
          <p:cNvPr id="5" name="Content Placeholder 4"/>
          <p:cNvSpPr>
            <a:spLocks noGrp="1"/>
          </p:cNvSpPr>
          <p:nvPr>
            <p:ph sz="half" idx="2"/>
          </p:nvPr>
        </p:nvSpPr>
        <p:spPr>
          <a:xfrm>
            <a:off x="4145573" y="129308"/>
            <a:ext cx="3900853" cy="6631709"/>
          </a:xfrm>
          <a:solidFill>
            <a:schemeClr val="accent5">
              <a:lumMod val="75000"/>
            </a:schemeClr>
          </a:solidFill>
        </p:spPr>
        <p:txBody>
          <a:bodyPr>
            <a:normAutofit/>
          </a:bodyPr>
          <a:lstStyle/>
          <a:p>
            <a:pPr marL="0" indent="0" algn="ctr">
              <a:lnSpc>
                <a:spcPct val="100000"/>
              </a:lnSpc>
              <a:buNone/>
            </a:pPr>
            <a:r>
              <a:rPr lang="en-US" b="1" u="sng" dirty="0"/>
              <a:t>Constructionism</a:t>
            </a:r>
          </a:p>
          <a:p>
            <a:pPr marL="0" indent="0" algn="ctr">
              <a:lnSpc>
                <a:spcPct val="100000"/>
              </a:lnSpc>
              <a:buNone/>
            </a:pPr>
            <a:r>
              <a:rPr lang="en-US" dirty="0"/>
              <a:t>Papert (1928-2016)</a:t>
            </a:r>
          </a:p>
          <a:p>
            <a:r>
              <a:rPr lang="en-US" dirty="0"/>
              <a:t>Builds upon Piaget’s cognitive development partnering with cutting-edge technological advances.</a:t>
            </a:r>
          </a:p>
          <a:p>
            <a:r>
              <a:rPr lang="en-US" dirty="0"/>
              <a:t>Both a theory of learning and a strategy for education that offers the framework for developing a technology-rich, design-based learning environment (</a:t>
            </a:r>
            <a:r>
              <a:rPr lang="en-US" dirty="0" err="1"/>
              <a:t>Bers</a:t>
            </a:r>
            <a:r>
              <a:rPr lang="en-US" dirty="0"/>
              <a:t>, 2008). </a:t>
            </a:r>
          </a:p>
          <a:p>
            <a:r>
              <a:rPr lang="en-US" dirty="0"/>
              <a:t>Encourages the development of “powerful ideas”.</a:t>
            </a:r>
          </a:p>
        </p:txBody>
      </p:sp>
      <p:sp>
        <p:nvSpPr>
          <p:cNvPr id="6" name="Content Placeholder 2"/>
          <p:cNvSpPr txBox="1">
            <a:spLocks/>
          </p:cNvSpPr>
          <p:nvPr/>
        </p:nvSpPr>
        <p:spPr>
          <a:xfrm>
            <a:off x="8182264" y="129308"/>
            <a:ext cx="3900853" cy="6631709"/>
          </a:xfrm>
          <a:prstGeom prst="rect">
            <a:avLst/>
          </a:prstGeom>
          <a:solidFill>
            <a:schemeClr val="accent1">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b="1" u="sng" dirty="0">
                <a:effectLst>
                  <a:outerShdw blurRad="38100" dist="38100" dir="2700000" algn="tl">
                    <a:srgbClr val="000000">
                      <a:alpha val="43137"/>
                    </a:srgbClr>
                  </a:outerShdw>
                </a:effectLst>
              </a:rPr>
              <a:t>Personal Epistemology</a:t>
            </a:r>
          </a:p>
          <a:p>
            <a:pPr marL="0" indent="0" algn="ctr">
              <a:buNone/>
            </a:pPr>
            <a:endParaRPr lang="en-US" b="1" u="sng" dirty="0"/>
          </a:p>
          <a:p>
            <a:pPr>
              <a:lnSpc>
                <a:spcPct val="100000"/>
              </a:lnSpc>
            </a:pPr>
            <a:r>
              <a:rPr lang="en-US" sz="2000" dirty="0">
                <a:effectLst>
                  <a:outerShdw blurRad="38100" dist="38100" dir="2700000" algn="tl">
                    <a:srgbClr val="000000">
                      <a:alpha val="43137"/>
                    </a:srgbClr>
                  </a:outerShdw>
                </a:effectLst>
              </a:rPr>
              <a:t>Perry (1970, 1981) describes epistemology as personal beliefs about what knowledge is, how it can be gained, limits (Brownlee, 2004).</a:t>
            </a:r>
          </a:p>
          <a:p>
            <a:pPr>
              <a:lnSpc>
                <a:spcPct val="100000"/>
              </a:lnSpc>
            </a:pPr>
            <a:r>
              <a:rPr lang="en-US" sz="2000" dirty="0" err="1">
                <a:effectLst>
                  <a:outerShdw blurRad="38100" dist="38100" dir="2700000" algn="tl">
                    <a:srgbClr val="000000">
                      <a:alpha val="43137"/>
                    </a:srgbClr>
                  </a:outerShdw>
                </a:effectLst>
              </a:rPr>
              <a:t>Bendixen</a:t>
            </a:r>
            <a:r>
              <a:rPr lang="en-US" sz="2000" dirty="0">
                <a:effectLst>
                  <a:outerShdw blurRad="38100" dist="38100" dir="2700000" algn="tl">
                    <a:srgbClr val="000000">
                      <a:alpha val="43137"/>
                    </a:srgbClr>
                  </a:outerShdw>
                </a:effectLst>
              </a:rPr>
              <a:t> and </a:t>
            </a:r>
            <a:r>
              <a:rPr lang="en-US" sz="2000" dirty="0" err="1">
                <a:effectLst>
                  <a:outerShdw blurRad="38100" dist="38100" dir="2700000" algn="tl">
                    <a:srgbClr val="000000">
                      <a:alpha val="43137"/>
                    </a:srgbClr>
                  </a:outerShdw>
                </a:effectLst>
              </a:rPr>
              <a:t>Feucht</a:t>
            </a:r>
            <a:r>
              <a:rPr lang="en-US" sz="2000" dirty="0">
                <a:effectLst>
                  <a:outerShdw blurRad="38100" dist="38100" dir="2700000" algn="tl">
                    <a:srgbClr val="000000">
                      <a:alpha val="43137"/>
                    </a:srgbClr>
                  </a:outerShdw>
                </a:effectLst>
              </a:rPr>
              <a:t> (2000) stated, “personal epistemology impact argumentation, problem-solving and achievement (p. 4).</a:t>
            </a:r>
          </a:p>
          <a:p>
            <a:pPr>
              <a:lnSpc>
                <a:spcPct val="100000"/>
              </a:lnSpc>
            </a:pPr>
            <a:r>
              <a:rPr lang="en-US" sz="2000" dirty="0">
                <a:effectLst>
                  <a:outerShdw blurRad="38100" dist="38100" dir="2700000" algn="tl">
                    <a:srgbClr val="000000">
                      <a:alpha val="43137"/>
                    </a:srgbClr>
                  </a:outerShdw>
                </a:effectLst>
              </a:rPr>
              <a:t>Research indicates evidence that personal epistemology plays a crucial role in one’s knowledge attainment (Hofer, 2001).</a:t>
            </a:r>
          </a:p>
        </p:txBody>
      </p:sp>
      <p:sp>
        <p:nvSpPr>
          <p:cNvPr id="3" name="Slide Number Placeholder 2"/>
          <p:cNvSpPr>
            <a:spLocks noGrp="1"/>
          </p:cNvSpPr>
          <p:nvPr>
            <p:ph type="sldNum" sz="quarter" idx="12"/>
          </p:nvPr>
        </p:nvSpPr>
        <p:spPr/>
        <p:txBody>
          <a:bodyPr/>
          <a:lstStyle/>
          <a:p>
            <a:fld id="{F1F15E68-3534-444C-82E9-789E8A258E89}" type="slidenum">
              <a:rPr lang="en-US" smtClean="0"/>
              <a:t>11</a:t>
            </a:fld>
            <a:endParaRPr lang="en-US"/>
          </a:p>
        </p:txBody>
      </p:sp>
    </p:spTree>
    <p:extLst>
      <p:ext uri="{BB962C8B-B14F-4D97-AF65-F5344CB8AC3E}">
        <p14:creationId xmlns:p14="http://schemas.microsoft.com/office/powerpoint/2010/main" val="256340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Literature Review</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12</a:t>
            </a:fld>
            <a:endParaRPr lang="en-US"/>
          </a:p>
        </p:txBody>
      </p:sp>
    </p:spTree>
    <p:extLst>
      <p:ext uri="{BB962C8B-B14F-4D97-AF65-F5344CB8AC3E}">
        <p14:creationId xmlns:p14="http://schemas.microsoft.com/office/powerpoint/2010/main" val="66749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a:xfrm>
            <a:off x="913795" y="1671781"/>
            <a:ext cx="10353762" cy="4969163"/>
          </a:xfrm>
        </p:spPr>
        <p:txBody>
          <a:bodyPr>
            <a:normAutofit fontScale="92500" lnSpcReduction="10000"/>
          </a:bodyPr>
          <a:lstStyle/>
          <a:p>
            <a:r>
              <a:rPr lang="en-US" dirty="0">
                <a:effectLst/>
              </a:rPr>
              <a:t>Through the decades, home economics has played an important role. (</a:t>
            </a:r>
            <a:r>
              <a:rPr lang="en-US" dirty="0" err="1">
                <a:effectLst/>
              </a:rPr>
              <a:t>Gentzler</a:t>
            </a:r>
            <a:r>
              <a:rPr lang="en-US" dirty="0">
                <a:effectLst/>
              </a:rPr>
              <a:t>, 2012). </a:t>
            </a:r>
          </a:p>
          <a:p>
            <a:r>
              <a:rPr lang="en-US" dirty="0">
                <a:effectLst/>
              </a:rPr>
              <a:t>There are parallels between clothing and textiles fields within FCS and STEM.  FCS also allows for project-based, real-world learning (Carter, </a:t>
            </a:r>
            <a:r>
              <a:rPr lang="en-US" dirty="0" err="1">
                <a:effectLst/>
              </a:rPr>
              <a:t>Beachner</a:t>
            </a:r>
            <a:r>
              <a:rPr lang="en-US" dirty="0">
                <a:effectLst/>
              </a:rPr>
              <a:t> &amp; Daugherty 2015).</a:t>
            </a:r>
          </a:p>
          <a:p>
            <a:r>
              <a:rPr lang="en-US" dirty="0">
                <a:effectLst/>
              </a:rPr>
              <a:t>Opportunities exist to integrate computer science, engineering, textile, and fashion design to create e-textiles appeal to a broad audience and create a platform for PBL and powerful ideas (Buechley &amp; Eisenberg, 2008).</a:t>
            </a:r>
          </a:p>
          <a:p>
            <a:r>
              <a:rPr lang="en-US" dirty="0">
                <a:effectLst/>
              </a:rPr>
              <a:t>Taking risks, testing boundaries, experimenting, and tinkering are all aspects of play that contribute to a student’s rich learning environment (</a:t>
            </a:r>
            <a:r>
              <a:rPr lang="en-US" dirty="0" err="1">
                <a:effectLst/>
              </a:rPr>
              <a:t>Papademetri-Kachrimani</a:t>
            </a:r>
            <a:r>
              <a:rPr lang="en-US" dirty="0">
                <a:effectLst/>
              </a:rPr>
              <a:t>, 2015).</a:t>
            </a:r>
          </a:p>
          <a:p>
            <a:r>
              <a:rPr lang="en-US" dirty="0">
                <a:effectLst/>
              </a:rPr>
              <a:t>Meaningful change within organizations begins with the exploration stage of implementation (</a:t>
            </a:r>
            <a:r>
              <a:rPr lang="en-US" dirty="0" err="1">
                <a:effectLst/>
              </a:rPr>
              <a:t>Fixsen</a:t>
            </a:r>
            <a:r>
              <a:rPr lang="en-US" dirty="0">
                <a:effectLst/>
              </a:rPr>
              <a:t>, Ward &amp; Sims, 2014).</a:t>
            </a:r>
          </a:p>
          <a:p>
            <a:r>
              <a:rPr lang="en-US" dirty="0">
                <a:effectLst/>
              </a:rPr>
              <a:t>Following a constructionism framework, Papert (2000) and </a:t>
            </a:r>
            <a:r>
              <a:rPr lang="en-US" dirty="0" err="1">
                <a:effectLst/>
              </a:rPr>
              <a:t>Papademetri-Kachrimani</a:t>
            </a:r>
            <a:r>
              <a:rPr lang="en-US" dirty="0">
                <a:effectLst/>
              </a:rPr>
              <a:t> (2015) demonstrated how creating opportunities for big ideas and powerful ideas allow students deeper connections to knowledge attainment.</a:t>
            </a:r>
            <a:endParaRPr lang="en-US" dirty="0"/>
          </a:p>
        </p:txBody>
      </p:sp>
      <p:sp>
        <p:nvSpPr>
          <p:cNvPr id="4" name="Slide Number Placeholder 3"/>
          <p:cNvSpPr>
            <a:spLocks noGrp="1"/>
          </p:cNvSpPr>
          <p:nvPr>
            <p:ph type="sldNum" sz="quarter" idx="12"/>
          </p:nvPr>
        </p:nvSpPr>
        <p:spPr/>
        <p:txBody>
          <a:bodyPr/>
          <a:lstStyle/>
          <a:p>
            <a:fld id="{F1F15E68-3534-444C-82E9-789E8A258E89}" type="slidenum">
              <a:rPr lang="en-US" smtClean="0"/>
              <a:t>13</a:t>
            </a:fld>
            <a:endParaRPr lang="en-US"/>
          </a:p>
        </p:txBody>
      </p:sp>
    </p:spTree>
    <p:extLst>
      <p:ext uri="{BB962C8B-B14F-4D97-AF65-F5344CB8AC3E}">
        <p14:creationId xmlns:p14="http://schemas.microsoft.com/office/powerpoint/2010/main" val="228109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Method</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14</a:t>
            </a:fld>
            <a:endParaRPr lang="en-US"/>
          </a:p>
        </p:txBody>
      </p:sp>
    </p:spTree>
    <p:extLst>
      <p:ext uri="{BB962C8B-B14F-4D97-AF65-F5344CB8AC3E}">
        <p14:creationId xmlns:p14="http://schemas.microsoft.com/office/powerpoint/2010/main" val="38629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Case Study</a:t>
            </a:r>
          </a:p>
        </p:txBody>
      </p:sp>
      <p:sp>
        <p:nvSpPr>
          <p:cNvPr id="3" name="Content Placeholder 2"/>
          <p:cNvSpPr>
            <a:spLocks noGrp="1"/>
          </p:cNvSpPr>
          <p:nvPr>
            <p:ph idx="1"/>
          </p:nvPr>
        </p:nvSpPr>
        <p:spPr>
          <a:xfrm>
            <a:off x="913795" y="1935921"/>
            <a:ext cx="10515600" cy="4671708"/>
          </a:xfrm>
        </p:spPr>
        <p:txBody>
          <a:bodyPr>
            <a:normAutofit/>
          </a:bodyPr>
          <a:lstStyle/>
          <a:p>
            <a:r>
              <a:rPr lang="en-US" sz="2200" dirty="0"/>
              <a:t>Qualitative research studies foreshadow problems and explore the meaning of individuals or groups in a specific context (Gay et al. 2012).</a:t>
            </a:r>
          </a:p>
          <a:p>
            <a:r>
              <a:rPr lang="en-US" sz="2200" dirty="0">
                <a:effectLst/>
              </a:rPr>
              <a:t>Qualitative research involves emerging questions and procedures: data are typically collected in the participants’ setting, data analysis is derived from general or particular themes, and the researcher makes interpretations in regard to those themes. (Creswell, 2014).</a:t>
            </a:r>
          </a:p>
          <a:p>
            <a:r>
              <a:rPr lang="en-US" sz="2200" dirty="0">
                <a:effectLst/>
              </a:rPr>
              <a:t>The goal of such research, according to Creswell (2014), is to rely as much as possible on the participants’ views of the situation being studied.</a:t>
            </a:r>
          </a:p>
          <a:p>
            <a:endParaRPr lang="en-US" dirty="0"/>
          </a:p>
        </p:txBody>
      </p:sp>
      <p:sp>
        <p:nvSpPr>
          <p:cNvPr id="5" name="Slide Number Placeholder 4"/>
          <p:cNvSpPr>
            <a:spLocks noGrp="1"/>
          </p:cNvSpPr>
          <p:nvPr>
            <p:ph type="sldNum" sz="quarter" idx="12"/>
          </p:nvPr>
        </p:nvSpPr>
        <p:spPr/>
        <p:txBody>
          <a:bodyPr/>
          <a:lstStyle/>
          <a:p>
            <a:fld id="{F1F15E68-3534-444C-82E9-789E8A258E89}" type="slidenum">
              <a:rPr lang="en-US" smtClean="0"/>
              <a:t>15</a:t>
            </a:fld>
            <a:endParaRPr lang="en-US"/>
          </a:p>
        </p:txBody>
      </p:sp>
    </p:spTree>
    <p:extLst>
      <p:ext uri="{BB962C8B-B14F-4D97-AF65-F5344CB8AC3E}">
        <p14:creationId xmlns:p14="http://schemas.microsoft.com/office/powerpoint/2010/main" val="23870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Case Study</a:t>
            </a:r>
          </a:p>
        </p:txBody>
      </p:sp>
      <p:sp>
        <p:nvSpPr>
          <p:cNvPr id="3" name="Content Placeholder 2"/>
          <p:cNvSpPr>
            <a:spLocks noGrp="1"/>
          </p:cNvSpPr>
          <p:nvPr>
            <p:ph idx="1"/>
          </p:nvPr>
        </p:nvSpPr>
        <p:spPr>
          <a:xfrm>
            <a:off x="913795" y="1807029"/>
            <a:ext cx="10353762" cy="4931228"/>
          </a:xfrm>
        </p:spPr>
        <p:txBody>
          <a:bodyPr>
            <a:normAutofit/>
          </a:bodyPr>
          <a:lstStyle/>
          <a:p>
            <a:r>
              <a:rPr lang="en-US" sz="2200" dirty="0"/>
              <a:t>Case study research is unique in that it leads to a different kind of knowledge compared to other types of research, and they provide intensive descriptions and analyses of a single unit or bounded system. </a:t>
            </a:r>
          </a:p>
          <a:p>
            <a:r>
              <a:rPr lang="en-US" sz="2200" dirty="0"/>
              <a:t>This study was both particularistic, focusing on a program or phenomenon, and heuristic, meaning the case study can bring about the discovery of new meaning and extend that to the reader’s experiences or confirm what is known (Merriam, 1998). </a:t>
            </a:r>
          </a:p>
          <a:p>
            <a:pPr marL="0" indent="0">
              <a:buNone/>
            </a:pPr>
            <a:endParaRPr lang="en-US" dirty="0"/>
          </a:p>
        </p:txBody>
      </p:sp>
      <p:sp>
        <p:nvSpPr>
          <p:cNvPr id="5" name="Slide Number Placeholder 4"/>
          <p:cNvSpPr>
            <a:spLocks noGrp="1"/>
          </p:cNvSpPr>
          <p:nvPr>
            <p:ph type="sldNum" sz="quarter" idx="12"/>
          </p:nvPr>
        </p:nvSpPr>
        <p:spPr/>
        <p:txBody>
          <a:bodyPr/>
          <a:lstStyle/>
          <a:p>
            <a:fld id="{F1F15E68-3534-444C-82E9-789E8A258E89}" type="slidenum">
              <a:rPr lang="en-US" smtClean="0"/>
              <a:t>16</a:t>
            </a:fld>
            <a:endParaRPr lang="en-US"/>
          </a:p>
        </p:txBody>
      </p:sp>
    </p:spTree>
    <p:extLst>
      <p:ext uri="{BB962C8B-B14F-4D97-AF65-F5344CB8AC3E}">
        <p14:creationId xmlns:p14="http://schemas.microsoft.com/office/powerpoint/2010/main" val="12474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9935" y="1122363"/>
            <a:ext cx="11012130" cy="2387600"/>
          </a:xfrm>
        </p:spPr>
        <p:txBody>
          <a:bodyPr vert="horz" lIns="91440" tIns="45720" rIns="91440" bIns="45720" rtlCol="0" anchor="b">
            <a:normAutofit/>
          </a:bodyPr>
          <a:lstStyle/>
          <a:p>
            <a:r>
              <a:rPr lang="en-US" sz="4800" dirty="0"/>
              <a:t>Participant Description</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17</a:t>
            </a:fld>
            <a:endParaRPr lang="en-US"/>
          </a:p>
        </p:txBody>
      </p:sp>
    </p:spTree>
    <p:extLst>
      <p:ext uri="{BB962C8B-B14F-4D97-AF65-F5344CB8AC3E}">
        <p14:creationId xmlns:p14="http://schemas.microsoft.com/office/powerpoint/2010/main" val="323858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04881431"/>
              </p:ext>
            </p:extLst>
          </p:nvPr>
        </p:nvGraphicFramePr>
        <p:xfrm>
          <a:off x="4" y="5"/>
          <a:ext cx="12191997" cy="6857994"/>
        </p:xfrm>
        <a:graphic>
          <a:graphicData uri="http://schemas.openxmlformats.org/drawingml/2006/table">
            <a:tbl>
              <a:tblPr firstRow="1" bandRow="1">
                <a:tableStyleId>{C4B1156A-380E-4F78-BDF5-A606A8083BF9}</a:tableStyleId>
              </a:tblPr>
              <a:tblGrid>
                <a:gridCol w="1513293">
                  <a:extLst>
                    <a:ext uri="{9D8B030D-6E8A-4147-A177-3AD203B41FA5}">
                      <a16:colId xmlns:a16="http://schemas.microsoft.com/office/drawing/2014/main" val="1966434303"/>
                    </a:ext>
                  </a:extLst>
                </a:gridCol>
                <a:gridCol w="1855925">
                  <a:extLst>
                    <a:ext uri="{9D8B030D-6E8A-4147-A177-3AD203B41FA5}">
                      <a16:colId xmlns:a16="http://schemas.microsoft.com/office/drawing/2014/main" val="1294308922"/>
                    </a:ext>
                  </a:extLst>
                </a:gridCol>
                <a:gridCol w="2272282">
                  <a:extLst>
                    <a:ext uri="{9D8B030D-6E8A-4147-A177-3AD203B41FA5}">
                      <a16:colId xmlns:a16="http://schemas.microsoft.com/office/drawing/2014/main" val="76168553"/>
                    </a:ext>
                  </a:extLst>
                </a:gridCol>
                <a:gridCol w="2515915">
                  <a:extLst>
                    <a:ext uri="{9D8B030D-6E8A-4147-A177-3AD203B41FA5}">
                      <a16:colId xmlns:a16="http://schemas.microsoft.com/office/drawing/2014/main" val="1868228272"/>
                    </a:ext>
                  </a:extLst>
                </a:gridCol>
                <a:gridCol w="1540411">
                  <a:extLst>
                    <a:ext uri="{9D8B030D-6E8A-4147-A177-3AD203B41FA5}">
                      <a16:colId xmlns:a16="http://schemas.microsoft.com/office/drawing/2014/main" val="2145151753"/>
                    </a:ext>
                  </a:extLst>
                </a:gridCol>
                <a:gridCol w="2494171">
                  <a:extLst>
                    <a:ext uri="{9D8B030D-6E8A-4147-A177-3AD203B41FA5}">
                      <a16:colId xmlns:a16="http://schemas.microsoft.com/office/drawing/2014/main" val="3283468185"/>
                    </a:ext>
                  </a:extLst>
                </a:gridCol>
              </a:tblGrid>
              <a:tr h="917420">
                <a:tc>
                  <a:txBody>
                    <a:bodyPr/>
                    <a:lstStyle/>
                    <a:p>
                      <a:pPr algn="ctr"/>
                      <a:r>
                        <a:rPr lang="en-US" sz="1600" dirty="0">
                          <a:solidFill>
                            <a:schemeClr val="bg1"/>
                          </a:solidFill>
                        </a:rPr>
                        <a:t>Participant</a:t>
                      </a:r>
                    </a:p>
                  </a:txBody>
                  <a:tcPr/>
                </a:tc>
                <a:tc>
                  <a:txBody>
                    <a:bodyPr/>
                    <a:lstStyle/>
                    <a:p>
                      <a:pPr algn="ctr"/>
                      <a:r>
                        <a:rPr lang="en-US" sz="1600" dirty="0">
                          <a:solidFill>
                            <a:schemeClr val="bg1"/>
                          </a:solidFill>
                        </a:rPr>
                        <a:t>Number of Years Teaching FDM</a:t>
                      </a:r>
                    </a:p>
                  </a:txBody>
                  <a:tcPr/>
                </a:tc>
                <a:tc>
                  <a:txBody>
                    <a:bodyPr/>
                    <a:lstStyle/>
                    <a:p>
                      <a:pPr algn="ctr"/>
                      <a:r>
                        <a:rPr lang="en-US" sz="1600" dirty="0">
                          <a:solidFill>
                            <a:schemeClr val="bg1"/>
                          </a:solidFill>
                        </a:rPr>
                        <a:t>Type of School</a:t>
                      </a:r>
                    </a:p>
                  </a:txBody>
                  <a:tcPr/>
                </a:tc>
                <a:tc>
                  <a:txBody>
                    <a:bodyPr/>
                    <a:lstStyle/>
                    <a:p>
                      <a:pPr algn="ctr"/>
                      <a:r>
                        <a:rPr lang="en-US" sz="1600" dirty="0">
                          <a:solidFill>
                            <a:schemeClr val="bg1"/>
                          </a:solidFill>
                        </a:rPr>
                        <a:t>Interest</a:t>
                      </a:r>
                      <a:r>
                        <a:rPr lang="en-US" sz="1600" baseline="0" dirty="0">
                          <a:solidFill>
                            <a:schemeClr val="bg1"/>
                          </a:solidFill>
                        </a:rPr>
                        <a:t> in Participation</a:t>
                      </a:r>
                      <a:endParaRPr lang="en-US" sz="1600" dirty="0">
                        <a:solidFill>
                          <a:schemeClr val="bg1"/>
                        </a:solidFill>
                      </a:endParaRPr>
                    </a:p>
                  </a:txBody>
                  <a:tcPr/>
                </a:tc>
                <a:tc>
                  <a:txBody>
                    <a:bodyPr/>
                    <a:lstStyle/>
                    <a:p>
                      <a:pPr algn="ctr"/>
                      <a:r>
                        <a:rPr lang="en-US" sz="1600" dirty="0">
                          <a:solidFill>
                            <a:schemeClr val="bg1"/>
                          </a:solidFill>
                        </a:rPr>
                        <a:t>Willing to</a:t>
                      </a:r>
                      <a:r>
                        <a:rPr lang="en-US" sz="1600" baseline="0" dirty="0">
                          <a:solidFill>
                            <a:schemeClr val="bg1"/>
                          </a:solidFill>
                        </a:rPr>
                        <a:t> Integrate Tech</a:t>
                      </a:r>
                      <a:endParaRPr lang="en-US" sz="1600" dirty="0">
                        <a:solidFill>
                          <a:schemeClr val="bg1"/>
                        </a:solidFill>
                      </a:endParaRPr>
                    </a:p>
                  </a:txBody>
                  <a:tcPr/>
                </a:tc>
                <a:tc>
                  <a:txBody>
                    <a:bodyPr/>
                    <a:lstStyle/>
                    <a:p>
                      <a:pPr algn="ctr"/>
                      <a:r>
                        <a:rPr lang="en-US" sz="1600" dirty="0">
                          <a:solidFill>
                            <a:schemeClr val="bg1"/>
                          </a:solidFill>
                        </a:rPr>
                        <a:t>Knowledge</a:t>
                      </a:r>
                      <a:r>
                        <a:rPr lang="en-US" sz="1600" baseline="0" dirty="0">
                          <a:solidFill>
                            <a:schemeClr val="bg1"/>
                          </a:solidFill>
                        </a:rPr>
                        <a:t> of Microcontrollers</a:t>
                      </a:r>
                      <a:endParaRPr lang="en-US" sz="1600" dirty="0">
                        <a:solidFill>
                          <a:schemeClr val="bg1"/>
                        </a:solidFill>
                      </a:endParaRPr>
                    </a:p>
                  </a:txBody>
                  <a:tcPr/>
                </a:tc>
                <a:extLst>
                  <a:ext uri="{0D108BD9-81ED-4DB2-BD59-A6C34878D82A}">
                    <a16:rowId xmlns:a16="http://schemas.microsoft.com/office/drawing/2014/main" val="3967758771"/>
                  </a:ext>
                </a:extLst>
              </a:tr>
              <a:tr h="764516">
                <a:tc>
                  <a:txBody>
                    <a:bodyPr/>
                    <a:lstStyle/>
                    <a:p>
                      <a:r>
                        <a:rPr lang="en-US" sz="1300" dirty="0"/>
                        <a:t>Teacher 1</a:t>
                      </a:r>
                    </a:p>
                  </a:txBody>
                  <a:tcPr/>
                </a:tc>
                <a:tc>
                  <a:txBody>
                    <a:bodyPr/>
                    <a:lstStyle/>
                    <a:p>
                      <a:pPr algn="ctr"/>
                      <a:r>
                        <a:rPr lang="en-US" sz="1300" dirty="0"/>
                        <a:t>15</a:t>
                      </a:r>
                    </a:p>
                  </a:txBody>
                  <a:tcPr/>
                </a:tc>
                <a:tc>
                  <a:txBody>
                    <a:bodyPr/>
                    <a:lstStyle/>
                    <a:p>
                      <a:pPr algn="ctr"/>
                      <a:r>
                        <a:rPr lang="en-US" sz="1300" dirty="0"/>
                        <a:t>CTE</a:t>
                      </a:r>
                      <a:r>
                        <a:rPr lang="en-US" sz="1300" baseline="0" dirty="0"/>
                        <a:t> Center</a:t>
                      </a:r>
                      <a:endParaRPr lang="en-US" sz="1300" dirty="0"/>
                    </a:p>
                  </a:txBody>
                  <a:tcPr/>
                </a:tc>
                <a:tc>
                  <a:txBody>
                    <a:bodyPr/>
                    <a:lstStyle/>
                    <a:p>
                      <a:r>
                        <a:rPr lang="en-US" sz="1300" dirty="0"/>
                        <a:t>I</a:t>
                      </a:r>
                      <a:r>
                        <a:rPr lang="en-US" sz="1300" baseline="0" dirty="0"/>
                        <a:t> h</a:t>
                      </a:r>
                      <a:r>
                        <a:rPr lang="en-US" sz="1300" dirty="0"/>
                        <a:t>eld a workshop 2 years ago about STEM</a:t>
                      </a:r>
                      <a:r>
                        <a:rPr lang="en-US" sz="1300" baseline="0" dirty="0"/>
                        <a:t> in FDM, looking to advance knowledge.</a:t>
                      </a:r>
                      <a:endParaRPr lang="en-US" sz="1300" dirty="0"/>
                    </a:p>
                  </a:txBody>
                  <a:tcPr/>
                </a:tc>
                <a:tc>
                  <a:txBody>
                    <a:bodyPr/>
                    <a:lstStyle/>
                    <a:p>
                      <a:pPr algn="ctr"/>
                      <a:r>
                        <a:rPr lang="en-US" sz="1300" dirty="0"/>
                        <a:t>Yes, has experience with STEM</a:t>
                      </a:r>
                    </a:p>
                  </a:txBody>
                  <a:tcPr/>
                </a:tc>
                <a:tc>
                  <a:txBody>
                    <a:bodyPr/>
                    <a:lstStyle/>
                    <a:p>
                      <a:pPr algn="ctr"/>
                      <a:r>
                        <a:rPr lang="en-US" sz="1300" dirty="0"/>
                        <a:t>Yes</a:t>
                      </a:r>
                    </a:p>
                  </a:txBody>
                  <a:tcPr/>
                </a:tc>
                <a:extLst>
                  <a:ext uri="{0D108BD9-81ED-4DB2-BD59-A6C34878D82A}">
                    <a16:rowId xmlns:a16="http://schemas.microsoft.com/office/drawing/2014/main" val="2542390096"/>
                  </a:ext>
                </a:extLst>
              </a:tr>
              <a:tr h="764516">
                <a:tc>
                  <a:txBody>
                    <a:bodyPr/>
                    <a:lstStyle/>
                    <a:p>
                      <a:r>
                        <a:rPr lang="en-US" sz="1300" dirty="0"/>
                        <a:t>Teacher 2</a:t>
                      </a:r>
                    </a:p>
                  </a:txBody>
                  <a:tcPr/>
                </a:tc>
                <a:tc>
                  <a:txBody>
                    <a:bodyPr/>
                    <a:lstStyle/>
                    <a:p>
                      <a:pPr algn="ctr"/>
                      <a:r>
                        <a:rPr lang="en-US" sz="1300" dirty="0"/>
                        <a:t>9,</a:t>
                      </a:r>
                      <a:r>
                        <a:rPr lang="en-US" sz="1300" baseline="0" dirty="0"/>
                        <a:t> CO &amp; other States</a:t>
                      </a:r>
                      <a:endParaRPr lang="en-US" sz="1300" dirty="0"/>
                    </a:p>
                  </a:txBody>
                  <a:tcPr/>
                </a:tc>
                <a:tc>
                  <a:txBody>
                    <a:bodyPr/>
                    <a:lstStyle/>
                    <a:p>
                      <a:pPr algn="ctr"/>
                      <a:r>
                        <a:rPr lang="en-US" sz="1300" dirty="0"/>
                        <a:t>Comprehensive High School, Denver Metro Area</a:t>
                      </a:r>
                    </a:p>
                  </a:txBody>
                  <a:tcPr/>
                </a:tc>
                <a:tc>
                  <a:txBody>
                    <a:bodyPr/>
                    <a:lstStyle/>
                    <a:p>
                      <a:r>
                        <a:rPr lang="en-US" sz="1300" dirty="0"/>
                        <a:t>This</a:t>
                      </a:r>
                      <a:r>
                        <a:rPr lang="en-US" sz="1300" baseline="0" dirty="0"/>
                        <a:t> is a g</a:t>
                      </a:r>
                      <a:r>
                        <a:rPr lang="en-US" sz="1300" dirty="0"/>
                        <a:t>ood way to incorporate tech and get kids thinking outside</a:t>
                      </a:r>
                      <a:r>
                        <a:rPr lang="en-US" sz="1300" baseline="0" dirty="0"/>
                        <a:t> the box.</a:t>
                      </a:r>
                      <a:endParaRPr lang="en-US" sz="1300" dirty="0"/>
                    </a:p>
                  </a:txBody>
                  <a:tcPr/>
                </a:tc>
                <a:tc>
                  <a:txBody>
                    <a:bodyPr/>
                    <a:lstStyle/>
                    <a:p>
                      <a:pPr algn="ctr"/>
                      <a:r>
                        <a:rPr lang="en-US" sz="1300" dirty="0"/>
                        <a:t>Yes</a:t>
                      </a:r>
                    </a:p>
                  </a:txBody>
                  <a:tcPr/>
                </a:tc>
                <a:tc>
                  <a:txBody>
                    <a:bodyPr/>
                    <a:lstStyle/>
                    <a:p>
                      <a:pPr algn="ctr"/>
                      <a:r>
                        <a:rPr lang="en-US" sz="1300" dirty="0"/>
                        <a:t>Yes,</a:t>
                      </a:r>
                      <a:r>
                        <a:rPr lang="en-US" sz="1300" baseline="0" dirty="0"/>
                        <a:t> only through workshops</a:t>
                      </a:r>
                      <a:endParaRPr lang="en-US" sz="1300" dirty="0"/>
                    </a:p>
                  </a:txBody>
                  <a:tcPr/>
                </a:tc>
                <a:extLst>
                  <a:ext uri="{0D108BD9-81ED-4DB2-BD59-A6C34878D82A}">
                    <a16:rowId xmlns:a16="http://schemas.microsoft.com/office/drawing/2014/main" val="174515759"/>
                  </a:ext>
                </a:extLst>
              </a:tr>
              <a:tr h="764516">
                <a:tc>
                  <a:txBody>
                    <a:bodyPr/>
                    <a:lstStyle/>
                    <a:p>
                      <a:r>
                        <a:rPr lang="en-US" sz="1300" dirty="0"/>
                        <a:t>Teacher 3</a:t>
                      </a:r>
                    </a:p>
                  </a:txBody>
                  <a:tcPr/>
                </a:tc>
                <a:tc>
                  <a:txBody>
                    <a:bodyPr/>
                    <a:lstStyle/>
                    <a:p>
                      <a:pPr algn="ctr"/>
                      <a:r>
                        <a:rPr lang="en-US" sz="1300" dirty="0"/>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Comprehensive High School, Denver Metro Area</a:t>
                      </a:r>
                    </a:p>
                    <a:p>
                      <a:pPr algn="ctr"/>
                      <a:endParaRPr lang="en-US" sz="1300" dirty="0"/>
                    </a:p>
                  </a:txBody>
                  <a:tcPr/>
                </a:tc>
                <a:tc>
                  <a:txBody>
                    <a:bodyPr/>
                    <a:lstStyle/>
                    <a:p>
                      <a:r>
                        <a:rPr lang="en-US" sz="1300" dirty="0"/>
                        <a:t>I</a:t>
                      </a:r>
                      <a:r>
                        <a:rPr lang="en-US" sz="1300" baseline="0" dirty="0"/>
                        <a:t> want</a:t>
                      </a:r>
                      <a:r>
                        <a:rPr lang="en-US" sz="1300" dirty="0"/>
                        <a:t> to learn about new</a:t>
                      </a:r>
                      <a:r>
                        <a:rPr lang="en-US" sz="1300" baseline="0" dirty="0"/>
                        <a:t> technology used in the fashion industry.</a:t>
                      </a:r>
                      <a:endParaRPr lang="en-US" sz="1300" dirty="0"/>
                    </a:p>
                  </a:txBody>
                  <a:tcPr/>
                </a:tc>
                <a:tc>
                  <a:txBody>
                    <a:bodyPr/>
                    <a:lstStyle/>
                    <a:p>
                      <a:pPr algn="ctr"/>
                      <a:r>
                        <a:rPr lang="en-US" sz="1300" dirty="0"/>
                        <a:t>Yes</a:t>
                      </a:r>
                    </a:p>
                  </a:txBody>
                  <a:tcPr/>
                </a:tc>
                <a:tc>
                  <a:txBody>
                    <a:bodyPr/>
                    <a:lstStyle/>
                    <a:p>
                      <a:pPr algn="ctr"/>
                      <a:r>
                        <a:rPr lang="en-US" sz="1300" dirty="0"/>
                        <a:t>No. Used LilyPad coin-cell battery packs with LED Lights</a:t>
                      </a:r>
                    </a:p>
                  </a:txBody>
                  <a:tcPr/>
                </a:tc>
                <a:extLst>
                  <a:ext uri="{0D108BD9-81ED-4DB2-BD59-A6C34878D82A}">
                    <a16:rowId xmlns:a16="http://schemas.microsoft.com/office/drawing/2014/main" val="1302376728"/>
                  </a:ext>
                </a:extLst>
              </a:tr>
              <a:tr h="764516">
                <a:tc>
                  <a:txBody>
                    <a:bodyPr/>
                    <a:lstStyle/>
                    <a:p>
                      <a:r>
                        <a:rPr lang="en-US" sz="1300" dirty="0"/>
                        <a:t>Teacher 4</a:t>
                      </a:r>
                    </a:p>
                  </a:txBody>
                  <a:tcPr/>
                </a:tc>
                <a:tc>
                  <a:txBody>
                    <a:bodyPr/>
                    <a:lstStyle/>
                    <a:p>
                      <a:pPr algn="ctr"/>
                      <a:r>
                        <a:rPr lang="en-US" sz="13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Comprehensive High School, Denver Metro Area</a:t>
                      </a:r>
                    </a:p>
                    <a:p>
                      <a:pPr algn="ctr"/>
                      <a:endParaRPr lang="en-US" sz="1300" dirty="0"/>
                    </a:p>
                  </a:txBody>
                  <a:tcPr/>
                </a:tc>
                <a:tc>
                  <a:txBody>
                    <a:bodyPr/>
                    <a:lstStyle/>
                    <a:p>
                      <a:r>
                        <a:rPr lang="en-US" sz="1300" dirty="0"/>
                        <a:t>I love fashion design and</a:t>
                      </a:r>
                      <a:r>
                        <a:rPr lang="en-US" sz="1300" baseline="0" dirty="0"/>
                        <a:t> am</a:t>
                      </a:r>
                      <a:r>
                        <a:rPr lang="en-US" sz="1300" dirty="0"/>
                        <a:t> always looking</a:t>
                      </a:r>
                      <a:r>
                        <a:rPr lang="en-US" sz="1300" baseline="0" dirty="0"/>
                        <a:t> for new ideas to use in my classroom.</a:t>
                      </a:r>
                      <a:endParaRPr lang="en-US" sz="1300" dirty="0"/>
                    </a:p>
                  </a:txBody>
                  <a:tcPr/>
                </a:tc>
                <a:tc>
                  <a:txBody>
                    <a:bodyPr/>
                    <a:lstStyle/>
                    <a:p>
                      <a:pPr algn="ctr"/>
                      <a:r>
                        <a:rPr lang="en-US" sz="1300" dirty="0"/>
                        <a:t>Yes, masters is in Technology</a:t>
                      </a:r>
                    </a:p>
                  </a:txBody>
                  <a:tcPr/>
                </a:tc>
                <a:tc>
                  <a:txBody>
                    <a:bodyPr/>
                    <a:lstStyle/>
                    <a:p>
                      <a:pPr algn="ctr"/>
                      <a:r>
                        <a:rPr lang="en-US" sz="1300" dirty="0"/>
                        <a:t>No</a:t>
                      </a:r>
                    </a:p>
                  </a:txBody>
                  <a:tcPr/>
                </a:tc>
                <a:extLst>
                  <a:ext uri="{0D108BD9-81ED-4DB2-BD59-A6C34878D82A}">
                    <a16:rowId xmlns:a16="http://schemas.microsoft.com/office/drawing/2014/main" val="1087212986"/>
                  </a:ext>
                </a:extLst>
              </a:tr>
              <a:tr h="1132617">
                <a:tc>
                  <a:txBody>
                    <a:bodyPr/>
                    <a:lstStyle/>
                    <a:p>
                      <a:r>
                        <a:rPr lang="en-US" sz="1300" dirty="0"/>
                        <a:t>Teacher 5</a:t>
                      </a:r>
                    </a:p>
                  </a:txBody>
                  <a:tcPr/>
                </a:tc>
                <a:tc>
                  <a:txBody>
                    <a:bodyPr/>
                    <a:lstStyle/>
                    <a:p>
                      <a:pPr algn="ctr"/>
                      <a:r>
                        <a:rPr lang="en-US" sz="13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Comprehensive High School, Denver Metro Area</a:t>
                      </a:r>
                    </a:p>
                    <a:p>
                      <a:pPr algn="ctr"/>
                      <a:endParaRPr lang="en-US" sz="1300" dirty="0"/>
                    </a:p>
                  </a:txBody>
                  <a:tcPr/>
                </a:tc>
                <a:tc>
                  <a:txBody>
                    <a:bodyPr/>
                    <a:lstStyle/>
                    <a:p>
                      <a:r>
                        <a:rPr lang="en-US" sz="1300" dirty="0"/>
                        <a:t>I’m</a:t>
                      </a:r>
                      <a:r>
                        <a:rPr lang="en-US" sz="1300" baseline="0" dirty="0"/>
                        <a:t> i</a:t>
                      </a:r>
                      <a:r>
                        <a:rPr lang="en-US" sz="1300" dirty="0"/>
                        <a:t>nterested in learning how to use the LilyPad in hopes of possibly integrating the</a:t>
                      </a:r>
                      <a:r>
                        <a:rPr lang="en-US" sz="1300" baseline="0" dirty="0"/>
                        <a:t> technology into FDM.</a:t>
                      </a:r>
                      <a:endParaRPr lang="en-US" sz="1300" dirty="0"/>
                    </a:p>
                  </a:txBody>
                  <a:tcPr/>
                </a:tc>
                <a:tc>
                  <a:txBody>
                    <a:bodyPr/>
                    <a:lstStyle/>
                    <a:p>
                      <a:pPr algn="ctr"/>
                      <a:r>
                        <a:rPr lang="en-US" sz="1300" dirty="0"/>
                        <a:t>No</a:t>
                      </a:r>
                    </a:p>
                  </a:txBody>
                  <a:tcPr/>
                </a:tc>
                <a:tc>
                  <a:txBody>
                    <a:bodyPr/>
                    <a:lstStyle/>
                    <a:p>
                      <a:pPr algn="ctr"/>
                      <a:r>
                        <a:rPr lang="en-US" sz="1300" dirty="0"/>
                        <a:t>Very little</a:t>
                      </a:r>
                    </a:p>
                  </a:txBody>
                  <a:tcPr/>
                </a:tc>
                <a:extLst>
                  <a:ext uri="{0D108BD9-81ED-4DB2-BD59-A6C34878D82A}">
                    <a16:rowId xmlns:a16="http://schemas.microsoft.com/office/drawing/2014/main" val="4077465650"/>
                  </a:ext>
                </a:extLst>
              </a:tr>
              <a:tr h="764516">
                <a:tc>
                  <a:txBody>
                    <a:bodyPr/>
                    <a:lstStyle/>
                    <a:p>
                      <a:r>
                        <a:rPr lang="en-US" sz="1300" dirty="0"/>
                        <a:t>Teacher 6</a:t>
                      </a:r>
                    </a:p>
                  </a:txBody>
                  <a:tcPr/>
                </a:tc>
                <a:tc>
                  <a:txBody>
                    <a:bodyPr/>
                    <a:lstStyle/>
                    <a:p>
                      <a:pPr algn="ctr"/>
                      <a:r>
                        <a:rPr lang="en-US" sz="1300" dirty="0"/>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Comprehensive High School, Denver Metro Area</a:t>
                      </a:r>
                    </a:p>
                    <a:p>
                      <a:pPr algn="ctr"/>
                      <a:endParaRPr lang="en-US" sz="1300" dirty="0"/>
                    </a:p>
                  </a:txBody>
                  <a:tcPr/>
                </a:tc>
                <a:tc>
                  <a:txBody>
                    <a:bodyPr/>
                    <a:lstStyle/>
                    <a:p>
                      <a:r>
                        <a:rPr lang="en-US" sz="1300" dirty="0"/>
                        <a:t>I</a:t>
                      </a:r>
                      <a:r>
                        <a:rPr lang="en-US" sz="1300" baseline="0" dirty="0"/>
                        <a:t> w</a:t>
                      </a:r>
                      <a:r>
                        <a:rPr lang="en-US" sz="1300" dirty="0"/>
                        <a:t>ant to learn more because I don’t know what they are.</a:t>
                      </a:r>
                    </a:p>
                  </a:txBody>
                  <a:tcPr/>
                </a:tc>
                <a:tc>
                  <a:txBody>
                    <a:bodyPr/>
                    <a:lstStyle/>
                    <a:p>
                      <a:pPr algn="ctr"/>
                      <a:r>
                        <a:rPr lang="en-US" sz="1300" dirty="0"/>
                        <a:t>Yes, 4 out of</a:t>
                      </a:r>
                      <a:r>
                        <a:rPr lang="en-US" sz="1300" baseline="0" dirty="0"/>
                        <a:t> 5 in comfort level</a:t>
                      </a:r>
                      <a:endParaRPr lang="en-US" sz="1300" dirty="0"/>
                    </a:p>
                  </a:txBody>
                  <a:tcPr/>
                </a:tc>
                <a:tc>
                  <a:txBody>
                    <a:bodyPr/>
                    <a:lstStyle/>
                    <a:p>
                      <a:pPr algn="ctr"/>
                      <a:r>
                        <a:rPr lang="en-US" sz="1300" dirty="0"/>
                        <a:t>No</a:t>
                      </a:r>
                    </a:p>
                  </a:txBody>
                  <a:tcPr/>
                </a:tc>
                <a:extLst>
                  <a:ext uri="{0D108BD9-81ED-4DB2-BD59-A6C34878D82A}">
                    <a16:rowId xmlns:a16="http://schemas.microsoft.com/office/drawing/2014/main" val="3722445971"/>
                  </a:ext>
                </a:extLst>
              </a:tr>
              <a:tr h="985377">
                <a:tc>
                  <a:txBody>
                    <a:bodyPr/>
                    <a:lstStyle/>
                    <a:p>
                      <a:r>
                        <a:rPr lang="en-US" sz="1300" dirty="0"/>
                        <a:t>Program</a:t>
                      </a:r>
                      <a:r>
                        <a:rPr lang="en-US" sz="1300" baseline="0" dirty="0"/>
                        <a:t> Director</a:t>
                      </a:r>
                      <a:endParaRPr lang="en-US" sz="1300" dirty="0"/>
                    </a:p>
                  </a:txBody>
                  <a:tcPr/>
                </a:tc>
                <a:tc>
                  <a:txBody>
                    <a:bodyPr/>
                    <a:lstStyle/>
                    <a:p>
                      <a:pPr algn="ctr"/>
                      <a:r>
                        <a:rPr lang="en-US" sz="1300" dirty="0"/>
                        <a:t>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State</a:t>
                      </a:r>
                    </a:p>
                    <a:p>
                      <a:pPr algn="ctr"/>
                      <a:endParaRPr lang="en-US" sz="1300" dirty="0"/>
                    </a:p>
                  </a:txBody>
                  <a:tcPr/>
                </a:tc>
                <a:tc>
                  <a:txBody>
                    <a:bodyPr/>
                    <a:lstStyle/>
                    <a:p>
                      <a:r>
                        <a:rPr lang="en-US" sz="1300" dirty="0"/>
                        <a:t>I feel</a:t>
                      </a:r>
                      <a:r>
                        <a:rPr lang="en-US" sz="1300" baseline="0" dirty="0"/>
                        <a:t> its important to continuously learn and update skills to be more effective in the classroom.</a:t>
                      </a:r>
                      <a:endParaRPr lang="en-US" sz="1300" dirty="0"/>
                    </a:p>
                  </a:txBody>
                  <a:tcPr/>
                </a:tc>
                <a:tc>
                  <a:txBody>
                    <a:bodyPr/>
                    <a:lstStyle/>
                    <a:p>
                      <a:pPr algn="ctr"/>
                      <a:r>
                        <a:rPr lang="en-US" sz="1300" dirty="0"/>
                        <a:t>Yes- statewide</a:t>
                      </a:r>
                      <a:r>
                        <a:rPr lang="en-US" sz="1300" baseline="0" dirty="0"/>
                        <a:t> initiative</a:t>
                      </a:r>
                      <a:endParaRPr lang="en-US" sz="1300" dirty="0"/>
                    </a:p>
                  </a:txBody>
                  <a:tcPr/>
                </a:tc>
                <a:tc>
                  <a:txBody>
                    <a:bodyPr/>
                    <a:lstStyle/>
                    <a:p>
                      <a:pPr algn="ctr"/>
                      <a:r>
                        <a:rPr lang="en-US" sz="1300" dirty="0"/>
                        <a:t>Very</a:t>
                      </a:r>
                      <a:r>
                        <a:rPr lang="en-US" sz="1300" baseline="0" dirty="0"/>
                        <a:t> little</a:t>
                      </a:r>
                      <a:endParaRPr lang="en-US" sz="1300" dirty="0"/>
                    </a:p>
                  </a:txBody>
                  <a:tcPr/>
                </a:tc>
                <a:extLst>
                  <a:ext uri="{0D108BD9-81ED-4DB2-BD59-A6C34878D82A}">
                    <a16:rowId xmlns:a16="http://schemas.microsoft.com/office/drawing/2014/main" val="340799637"/>
                  </a:ext>
                </a:extLst>
              </a:tr>
            </a:tbl>
          </a:graphicData>
        </a:graphic>
      </p:graphicFrame>
      <p:sp>
        <p:nvSpPr>
          <p:cNvPr id="2" name="Slide Number Placeholder 1"/>
          <p:cNvSpPr>
            <a:spLocks noGrp="1"/>
          </p:cNvSpPr>
          <p:nvPr>
            <p:ph type="sldNum" sz="quarter" idx="12"/>
          </p:nvPr>
        </p:nvSpPr>
        <p:spPr/>
        <p:txBody>
          <a:bodyPr/>
          <a:lstStyle/>
          <a:p>
            <a:fld id="{F1F15E68-3534-444C-82E9-789E8A258E89}" type="slidenum">
              <a:rPr lang="en-US" smtClean="0"/>
              <a:t>18</a:t>
            </a:fld>
            <a:endParaRPr lang="en-US"/>
          </a:p>
        </p:txBody>
      </p:sp>
    </p:spTree>
    <p:extLst>
      <p:ext uri="{BB962C8B-B14F-4D97-AF65-F5344CB8AC3E}">
        <p14:creationId xmlns:p14="http://schemas.microsoft.com/office/powerpoint/2010/main" val="1572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Data collection</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19</a:t>
            </a:fld>
            <a:endParaRPr lang="en-US"/>
          </a:p>
        </p:txBody>
      </p:sp>
    </p:spTree>
    <p:extLst>
      <p:ext uri="{BB962C8B-B14F-4D97-AF65-F5344CB8AC3E}">
        <p14:creationId xmlns:p14="http://schemas.microsoft.com/office/powerpoint/2010/main" val="195513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3"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Statement Problem and Purpose</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2</a:t>
            </a:fld>
            <a:endParaRPr lang="en-US"/>
          </a:p>
        </p:txBody>
      </p:sp>
    </p:spTree>
    <p:extLst>
      <p:ext uri="{BB962C8B-B14F-4D97-AF65-F5344CB8AC3E}">
        <p14:creationId xmlns:p14="http://schemas.microsoft.com/office/powerpoint/2010/main" val="5306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a:xfrm>
            <a:off x="913795" y="1642826"/>
            <a:ext cx="10353762" cy="3695136"/>
          </a:xfrm>
        </p:spPr>
        <p:txBody>
          <a:bodyPr>
            <a:normAutofit/>
          </a:bodyPr>
          <a:lstStyle/>
          <a:p>
            <a:r>
              <a:rPr lang="en-US" sz="2200" dirty="0"/>
              <a:t>Four Phases</a:t>
            </a:r>
          </a:p>
          <a:p>
            <a:pPr lvl="1"/>
            <a:r>
              <a:rPr lang="en-US" sz="2000" dirty="0"/>
              <a:t>Phase 1: Teacher Participant Recruitment</a:t>
            </a:r>
          </a:p>
          <a:p>
            <a:pPr lvl="2"/>
            <a:r>
              <a:rPr lang="en-US" sz="1800" dirty="0"/>
              <a:t>Interest Survey</a:t>
            </a:r>
          </a:p>
          <a:p>
            <a:pPr lvl="1"/>
            <a:r>
              <a:rPr lang="en-US" sz="2000" dirty="0"/>
              <a:t>Phase 2: Professional Development </a:t>
            </a:r>
          </a:p>
          <a:p>
            <a:pPr lvl="2"/>
            <a:r>
              <a:rPr lang="en-US" sz="1800" dirty="0"/>
              <a:t>Two-day Coding Fabric Academy workshop</a:t>
            </a:r>
          </a:p>
          <a:p>
            <a:pPr lvl="2"/>
            <a:r>
              <a:rPr lang="en-US" sz="1800" dirty="0"/>
              <a:t>Debrief Session</a:t>
            </a:r>
          </a:p>
          <a:p>
            <a:pPr lvl="2"/>
            <a:r>
              <a:rPr lang="en-US" sz="1800" dirty="0"/>
              <a:t>Post Survey</a:t>
            </a:r>
          </a:p>
          <a:p>
            <a:pPr lvl="2"/>
            <a:endParaRPr lang="en-US" dirty="0"/>
          </a:p>
          <a:p>
            <a:pPr lvl="2"/>
            <a:endParaRPr lang="en-US" dirty="0"/>
          </a:p>
          <a:p>
            <a:pPr lvl="2"/>
            <a:endParaRPr lang="en-US" dirty="0"/>
          </a:p>
          <a:p>
            <a:pPr lvl="1"/>
            <a:endParaRPr lang="en-US" dirty="0"/>
          </a:p>
          <a:p>
            <a:pPr lvl="1"/>
            <a:endParaRPr lang="en-US" dirty="0"/>
          </a:p>
        </p:txBody>
      </p:sp>
      <p:grpSp>
        <p:nvGrpSpPr>
          <p:cNvPr id="4" name="Group 3"/>
          <p:cNvGrpSpPr/>
          <p:nvPr/>
        </p:nvGrpSpPr>
        <p:grpSpPr>
          <a:xfrm>
            <a:off x="5574805" y="4447057"/>
            <a:ext cx="5859563" cy="1781810"/>
            <a:chOff x="0" y="0"/>
            <a:chExt cx="5412105" cy="148082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044" t="48429" r="18412"/>
            <a:stretch/>
          </p:blipFill>
          <p:spPr bwMode="auto">
            <a:xfrm>
              <a:off x="0" y="7620"/>
              <a:ext cx="1855470" cy="1472565"/>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098" t="14389" r="1" b="36701"/>
            <a:stretch/>
          </p:blipFill>
          <p:spPr bwMode="auto">
            <a:xfrm>
              <a:off x="2141220" y="0"/>
              <a:ext cx="1315085" cy="1476375"/>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827" t="23074" r="5865" b="17468"/>
            <a:stretch/>
          </p:blipFill>
          <p:spPr bwMode="auto">
            <a:xfrm>
              <a:off x="3764280" y="0"/>
              <a:ext cx="1647825" cy="1480820"/>
            </a:xfrm>
            <a:prstGeom prst="rect">
              <a:avLst/>
            </a:prstGeom>
            <a:ln>
              <a:noFill/>
            </a:ln>
            <a:extLst>
              <a:ext uri="{53640926-AAD7-44D8-BBD7-CCE9431645EC}">
                <a14:shadowObscured xmlns:a14="http://schemas.microsoft.com/office/drawing/2010/main"/>
              </a:ext>
            </a:extLst>
          </p:spPr>
        </p:pic>
      </p:grpSp>
      <p:sp>
        <p:nvSpPr>
          <p:cNvPr id="8" name="Slide Number Placeholder 7"/>
          <p:cNvSpPr>
            <a:spLocks noGrp="1"/>
          </p:cNvSpPr>
          <p:nvPr>
            <p:ph type="sldNum" sz="quarter" idx="12"/>
          </p:nvPr>
        </p:nvSpPr>
        <p:spPr/>
        <p:txBody>
          <a:bodyPr/>
          <a:lstStyle/>
          <a:p>
            <a:fld id="{F1F15E68-3534-444C-82E9-789E8A258E89}" type="slidenum">
              <a:rPr lang="en-US" smtClean="0"/>
              <a:t>20</a:t>
            </a:fld>
            <a:endParaRPr lang="en-US"/>
          </a:p>
        </p:txBody>
      </p:sp>
    </p:spTree>
    <p:extLst>
      <p:ext uri="{BB962C8B-B14F-4D97-AF65-F5344CB8AC3E}">
        <p14:creationId xmlns:p14="http://schemas.microsoft.com/office/powerpoint/2010/main" val="40216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continued…</a:t>
            </a:r>
          </a:p>
        </p:txBody>
      </p:sp>
      <p:sp>
        <p:nvSpPr>
          <p:cNvPr id="3" name="Content Placeholder 2"/>
          <p:cNvSpPr>
            <a:spLocks noGrp="1"/>
          </p:cNvSpPr>
          <p:nvPr>
            <p:ph idx="1"/>
          </p:nvPr>
        </p:nvSpPr>
        <p:spPr>
          <a:xfrm>
            <a:off x="396004" y="1827063"/>
            <a:ext cx="11101415" cy="2931644"/>
          </a:xfrm>
        </p:spPr>
        <p:txBody>
          <a:bodyPr>
            <a:normAutofit/>
          </a:bodyPr>
          <a:lstStyle/>
          <a:p>
            <a:pPr lvl="1"/>
            <a:r>
              <a:rPr lang="en-US" sz="2000" dirty="0"/>
              <a:t>Phase 3: Phone Interviews</a:t>
            </a:r>
          </a:p>
          <a:p>
            <a:pPr lvl="2"/>
            <a:r>
              <a:rPr lang="en-US" sz="1800" dirty="0"/>
              <a:t>Guided questions &amp; probing/clarifying questions (derived from Phase 2 survey)</a:t>
            </a:r>
          </a:p>
          <a:p>
            <a:pPr lvl="1"/>
            <a:r>
              <a:rPr lang="en-US" sz="2000" dirty="0"/>
              <a:t>Phase 4: Site Visits and Interviews</a:t>
            </a:r>
          </a:p>
          <a:p>
            <a:pPr lvl="2"/>
            <a:r>
              <a:rPr lang="en-US" sz="1800" dirty="0"/>
              <a:t>Three site visits</a:t>
            </a:r>
          </a:p>
          <a:p>
            <a:pPr lvl="2"/>
            <a:r>
              <a:rPr lang="en-US" sz="1800" dirty="0"/>
              <a:t>In-person interviews with FCS Teachers</a:t>
            </a:r>
          </a:p>
          <a:p>
            <a:pPr lvl="2"/>
            <a:r>
              <a:rPr lang="en-US" sz="1800" dirty="0"/>
              <a:t>In-Person Interviews with the Administrator over the FDM program</a:t>
            </a:r>
          </a:p>
          <a:p>
            <a:pPr lvl="2"/>
            <a:r>
              <a:rPr lang="en-US" sz="1800" dirty="0"/>
              <a:t>Classroom Observations</a:t>
            </a:r>
          </a:p>
          <a:p>
            <a:endParaRPr lang="en-US" dirty="0"/>
          </a:p>
        </p:txBody>
      </p:sp>
      <p:grpSp>
        <p:nvGrpSpPr>
          <p:cNvPr id="8" name="Group 7"/>
          <p:cNvGrpSpPr/>
          <p:nvPr/>
        </p:nvGrpSpPr>
        <p:grpSpPr>
          <a:xfrm>
            <a:off x="7193508" y="5080000"/>
            <a:ext cx="4442877" cy="1473200"/>
            <a:chOff x="0" y="0"/>
            <a:chExt cx="5476875" cy="182880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0370"/>
            <a:stretch/>
          </p:blipFill>
          <p:spPr bwMode="auto">
            <a:xfrm>
              <a:off x="0" y="0"/>
              <a:ext cx="2720340" cy="1828800"/>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519"/>
            <a:stretch/>
          </p:blipFill>
          <p:spPr bwMode="auto">
            <a:xfrm>
              <a:off x="2811780" y="0"/>
              <a:ext cx="2665095" cy="1828800"/>
            </a:xfrm>
            <a:prstGeom prst="rect">
              <a:avLst/>
            </a:prstGeom>
            <a:ln>
              <a:noFill/>
            </a:ln>
            <a:extLst>
              <a:ext uri="{53640926-AAD7-44D8-BBD7-CCE9431645EC}">
                <a14:shadowObscured xmlns:a14="http://schemas.microsoft.com/office/drawing/2010/main"/>
              </a:ext>
            </a:extLst>
          </p:spPr>
        </p:pic>
      </p:grpSp>
      <p:grpSp>
        <p:nvGrpSpPr>
          <p:cNvPr id="11" name="Group 10"/>
          <p:cNvGrpSpPr/>
          <p:nvPr/>
        </p:nvGrpSpPr>
        <p:grpSpPr>
          <a:xfrm>
            <a:off x="618232" y="5080000"/>
            <a:ext cx="3845977" cy="1473200"/>
            <a:chOff x="0" y="0"/>
            <a:chExt cx="5585460" cy="205740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260" y="0"/>
              <a:ext cx="2743200" cy="20574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743200" cy="2057400"/>
            </a:xfrm>
            <a:prstGeom prst="rect">
              <a:avLst/>
            </a:prstGeom>
          </p:spPr>
        </p:pic>
      </p:grpSp>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4802909" y="5080000"/>
            <a:ext cx="2055131" cy="1473200"/>
          </a:xfrm>
          <a:prstGeom prst="rect">
            <a:avLst/>
          </a:prstGeom>
        </p:spPr>
      </p:pic>
      <p:sp>
        <p:nvSpPr>
          <p:cNvPr id="4" name="Slide Number Placeholder 3"/>
          <p:cNvSpPr>
            <a:spLocks noGrp="1"/>
          </p:cNvSpPr>
          <p:nvPr>
            <p:ph type="sldNum" sz="quarter" idx="12"/>
          </p:nvPr>
        </p:nvSpPr>
        <p:spPr/>
        <p:txBody>
          <a:bodyPr/>
          <a:lstStyle/>
          <a:p>
            <a:fld id="{F1F15E68-3534-444C-82E9-789E8A258E89}" type="slidenum">
              <a:rPr lang="en-US" smtClean="0"/>
              <a:t>21</a:t>
            </a:fld>
            <a:endParaRPr lang="en-US"/>
          </a:p>
        </p:txBody>
      </p:sp>
    </p:spTree>
    <p:extLst>
      <p:ext uri="{BB962C8B-B14F-4D97-AF65-F5344CB8AC3E}">
        <p14:creationId xmlns:p14="http://schemas.microsoft.com/office/powerpoint/2010/main" val="1858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results</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22</a:t>
            </a:fld>
            <a:endParaRPr lang="en-US"/>
          </a:p>
        </p:txBody>
      </p:sp>
    </p:spTree>
    <p:extLst>
      <p:ext uri="{BB962C8B-B14F-4D97-AF65-F5344CB8AC3E}">
        <p14:creationId xmlns:p14="http://schemas.microsoft.com/office/powerpoint/2010/main" val="39577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30594" y="2281382"/>
            <a:ext cx="5365314" cy="4140488"/>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2" name="Title 1"/>
          <p:cNvSpPr>
            <a:spLocks noGrp="1"/>
          </p:cNvSpPr>
          <p:nvPr>
            <p:ph type="title"/>
          </p:nvPr>
        </p:nvSpPr>
        <p:spPr>
          <a:xfrm>
            <a:off x="913795" y="609600"/>
            <a:ext cx="10353761" cy="1326321"/>
          </a:xfrm>
        </p:spPr>
        <p:txBody>
          <a:bodyPr>
            <a:normAutofit/>
          </a:bodyPr>
          <a:lstStyle/>
          <a:p>
            <a:r>
              <a:rPr lang="en-US" dirty="0"/>
              <a:t>Emergent Themes</a:t>
            </a:r>
          </a:p>
        </p:txBody>
      </p:sp>
      <p:sp>
        <p:nvSpPr>
          <p:cNvPr id="3" name="Content Placeholder 2"/>
          <p:cNvSpPr>
            <a:spLocks noGrp="1"/>
          </p:cNvSpPr>
          <p:nvPr>
            <p:ph idx="1"/>
          </p:nvPr>
        </p:nvSpPr>
        <p:spPr>
          <a:xfrm>
            <a:off x="618837" y="2210088"/>
            <a:ext cx="5330291" cy="4211782"/>
          </a:xfrm>
        </p:spPr>
        <p:txBody>
          <a:bodyPr>
            <a:normAutofit/>
          </a:bodyPr>
          <a:lstStyle/>
          <a:p>
            <a:r>
              <a:rPr lang="en-US" sz="2400" dirty="0"/>
              <a:t>Themes aligned with the three broad factors of the Hexagon Tool</a:t>
            </a:r>
          </a:p>
          <a:p>
            <a:pPr lvl="1"/>
            <a:r>
              <a:rPr lang="en-US" sz="2200" dirty="0"/>
              <a:t>Theme 1: </a:t>
            </a:r>
            <a:r>
              <a:rPr lang="en-US" sz="2200" dirty="0">
                <a:solidFill>
                  <a:srgbClr val="00B0F0"/>
                </a:solidFill>
              </a:rPr>
              <a:t>Resources</a:t>
            </a:r>
          </a:p>
          <a:p>
            <a:pPr lvl="2"/>
            <a:r>
              <a:rPr lang="en-US" sz="2000" dirty="0"/>
              <a:t>Funding</a:t>
            </a:r>
          </a:p>
          <a:p>
            <a:pPr lvl="2"/>
            <a:r>
              <a:rPr lang="en-US" sz="2000" dirty="0"/>
              <a:t>Professional Development</a:t>
            </a:r>
          </a:p>
          <a:p>
            <a:pPr lvl="2"/>
            <a:r>
              <a:rPr lang="en-US" sz="2000" dirty="0"/>
              <a:t>Technology Support</a:t>
            </a:r>
          </a:p>
        </p:txBody>
      </p:sp>
      <p:sp>
        <p:nvSpPr>
          <p:cNvPr id="5" name="Oval 4"/>
          <p:cNvSpPr/>
          <p:nvPr/>
        </p:nvSpPr>
        <p:spPr>
          <a:xfrm rot="1637722">
            <a:off x="9821157" y="4247986"/>
            <a:ext cx="1490254" cy="895927"/>
          </a:xfrm>
          <a:prstGeom prst="ellipse">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Slide Number Placeholder 5"/>
          <p:cNvSpPr>
            <a:spLocks noGrp="1"/>
          </p:cNvSpPr>
          <p:nvPr>
            <p:ph type="sldNum" sz="quarter" idx="12"/>
          </p:nvPr>
        </p:nvSpPr>
        <p:spPr/>
        <p:txBody>
          <a:bodyPr/>
          <a:lstStyle/>
          <a:p>
            <a:fld id="{F1F15E68-3534-444C-82E9-789E8A258E89}" type="slidenum">
              <a:rPr lang="en-US" smtClean="0"/>
              <a:t>23</a:t>
            </a:fld>
            <a:endParaRPr lang="en-US"/>
          </a:p>
        </p:txBody>
      </p:sp>
    </p:spTree>
    <p:extLst>
      <p:ext uri="{BB962C8B-B14F-4D97-AF65-F5344CB8AC3E}">
        <p14:creationId xmlns:p14="http://schemas.microsoft.com/office/powerpoint/2010/main" val="21891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Emergent Themes, continued…</a:t>
            </a:r>
          </a:p>
        </p:txBody>
      </p:sp>
      <p:sp>
        <p:nvSpPr>
          <p:cNvPr id="3" name="Content Placeholder 2"/>
          <p:cNvSpPr>
            <a:spLocks noGrp="1"/>
          </p:cNvSpPr>
          <p:nvPr>
            <p:ph idx="1"/>
          </p:nvPr>
        </p:nvSpPr>
        <p:spPr>
          <a:xfrm>
            <a:off x="913795" y="2096063"/>
            <a:ext cx="5274569" cy="4480227"/>
          </a:xfrm>
        </p:spPr>
        <p:txBody>
          <a:bodyPr/>
          <a:lstStyle/>
          <a:p>
            <a:pPr lvl="1"/>
            <a:r>
              <a:rPr lang="en-US" sz="2200" dirty="0"/>
              <a:t>Theme 2: </a:t>
            </a:r>
            <a:r>
              <a:rPr lang="en-US" sz="2200" dirty="0">
                <a:solidFill>
                  <a:srgbClr val="FFC000"/>
                </a:solidFill>
              </a:rPr>
              <a:t>Capacity</a:t>
            </a:r>
          </a:p>
          <a:p>
            <a:pPr lvl="2"/>
            <a:r>
              <a:rPr lang="en-US" sz="2000" dirty="0"/>
              <a:t>Personal Teaching Beliefs (Personal Epistemology)</a:t>
            </a:r>
          </a:p>
          <a:p>
            <a:pPr lvl="2"/>
            <a:r>
              <a:rPr lang="en-US" sz="2000" dirty="0"/>
              <a:t>Professional Development</a:t>
            </a:r>
          </a:p>
          <a:p>
            <a:pPr lvl="1"/>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30594" y="2281382"/>
            <a:ext cx="5365314" cy="4140488"/>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5" name="Oval 4"/>
          <p:cNvSpPr/>
          <p:nvPr/>
        </p:nvSpPr>
        <p:spPr>
          <a:xfrm rot="1637722">
            <a:off x="9821157" y="4247986"/>
            <a:ext cx="1490254" cy="895927"/>
          </a:xfrm>
          <a:prstGeom prst="ellipse">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p:cNvSpPr/>
          <p:nvPr/>
        </p:nvSpPr>
        <p:spPr>
          <a:xfrm rot="1637722">
            <a:off x="8038543" y="3241232"/>
            <a:ext cx="1490254" cy="89592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Slide Number Placeholder 5"/>
          <p:cNvSpPr>
            <a:spLocks noGrp="1"/>
          </p:cNvSpPr>
          <p:nvPr>
            <p:ph type="sldNum" sz="quarter" idx="12"/>
          </p:nvPr>
        </p:nvSpPr>
        <p:spPr/>
        <p:txBody>
          <a:bodyPr/>
          <a:lstStyle/>
          <a:p>
            <a:fld id="{F1F15E68-3534-444C-82E9-789E8A258E89}" type="slidenum">
              <a:rPr lang="en-US" smtClean="0"/>
              <a:t>24</a:t>
            </a:fld>
            <a:endParaRPr lang="en-US"/>
          </a:p>
        </p:txBody>
      </p:sp>
    </p:spTree>
    <p:extLst>
      <p:ext uri="{BB962C8B-B14F-4D97-AF65-F5344CB8AC3E}">
        <p14:creationId xmlns:p14="http://schemas.microsoft.com/office/powerpoint/2010/main" val="471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Emergent Themes, continued…</a:t>
            </a:r>
          </a:p>
        </p:txBody>
      </p:sp>
      <p:sp>
        <p:nvSpPr>
          <p:cNvPr id="3" name="Content Placeholder 2"/>
          <p:cNvSpPr>
            <a:spLocks noGrp="1"/>
          </p:cNvSpPr>
          <p:nvPr>
            <p:ph idx="1"/>
          </p:nvPr>
        </p:nvSpPr>
        <p:spPr>
          <a:xfrm>
            <a:off x="913795" y="2096063"/>
            <a:ext cx="5274569" cy="4480227"/>
          </a:xfrm>
        </p:spPr>
        <p:txBody>
          <a:bodyPr/>
          <a:lstStyle/>
          <a:p>
            <a:pPr lvl="1"/>
            <a:r>
              <a:rPr lang="en-US" sz="2200" dirty="0"/>
              <a:t>Theme 3: </a:t>
            </a:r>
            <a:r>
              <a:rPr lang="en-US" sz="2200" dirty="0">
                <a:solidFill>
                  <a:srgbClr val="92D050"/>
                </a:solidFill>
              </a:rPr>
              <a:t>Evidence Outcomes</a:t>
            </a:r>
          </a:p>
          <a:p>
            <a:pPr lvl="2"/>
            <a:r>
              <a:rPr lang="en-US" sz="2000" dirty="0"/>
              <a:t>Unit of Study </a:t>
            </a:r>
          </a:p>
          <a:p>
            <a:pPr lvl="2"/>
            <a:r>
              <a:rPr lang="en-US" sz="2000" dirty="0"/>
              <a:t>Intra and Cross-Curricular Connections</a:t>
            </a:r>
          </a:p>
          <a:p>
            <a:pPr lvl="1"/>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30594" y="2281382"/>
            <a:ext cx="5365314" cy="4140488"/>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5" name="Oval 4"/>
          <p:cNvSpPr/>
          <p:nvPr/>
        </p:nvSpPr>
        <p:spPr>
          <a:xfrm rot="1637722">
            <a:off x="9821157" y="4247986"/>
            <a:ext cx="1490254" cy="895927"/>
          </a:xfrm>
          <a:prstGeom prst="ellipse">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Oval 5"/>
          <p:cNvSpPr/>
          <p:nvPr/>
        </p:nvSpPr>
        <p:spPr>
          <a:xfrm rot="5400000">
            <a:off x="8966797" y="4871439"/>
            <a:ext cx="1490254" cy="89592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p:cNvSpPr/>
          <p:nvPr/>
        </p:nvSpPr>
        <p:spPr>
          <a:xfrm rot="1637722">
            <a:off x="8038543" y="3241232"/>
            <a:ext cx="1490254" cy="89592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Slide Number Placeholder 7"/>
          <p:cNvSpPr>
            <a:spLocks noGrp="1"/>
          </p:cNvSpPr>
          <p:nvPr>
            <p:ph type="sldNum" sz="quarter" idx="12"/>
          </p:nvPr>
        </p:nvSpPr>
        <p:spPr/>
        <p:txBody>
          <a:bodyPr/>
          <a:lstStyle/>
          <a:p>
            <a:fld id="{F1F15E68-3534-444C-82E9-789E8A258E89}" type="slidenum">
              <a:rPr lang="en-US" smtClean="0"/>
              <a:t>25</a:t>
            </a:fld>
            <a:endParaRPr lang="en-US"/>
          </a:p>
        </p:txBody>
      </p:sp>
    </p:spTree>
    <p:extLst>
      <p:ext uri="{BB962C8B-B14F-4D97-AF65-F5344CB8AC3E}">
        <p14:creationId xmlns:p14="http://schemas.microsoft.com/office/powerpoint/2010/main" val="248372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Recommendations</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26</a:t>
            </a:fld>
            <a:endParaRPr lang="en-US"/>
          </a:p>
        </p:txBody>
      </p:sp>
    </p:spTree>
    <p:extLst>
      <p:ext uri="{BB962C8B-B14F-4D97-AF65-F5344CB8AC3E}">
        <p14:creationId xmlns:p14="http://schemas.microsoft.com/office/powerpoint/2010/main" val="7499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1</a:t>
            </a:r>
          </a:p>
        </p:txBody>
      </p:sp>
      <p:sp>
        <p:nvSpPr>
          <p:cNvPr id="3" name="Content Placeholder 2"/>
          <p:cNvSpPr>
            <a:spLocks noGrp="1"/>
          </p:cNvSpPr>
          <p:nvPr>
            <p:ph idx="1"/>
          </p:nvPr>
        </p:nvSpPr>
        <p:spPr/>
        <p:txBody>
          <a:bodyPr/>
          <a:lstStyle/>
          <a:p>
            <a:r>
              <a:rPr lang="en-US" sz="2200" dirty="0">
                <a:solidFill>
                  <a:schemeClr val="accent4">
                    <a:lumMod val="60000"/>
                    <a:lumOff val="40000"/>
                  </a:schemeClr>
                </a:solidFill>
              </a:rPr>
              <a:t>Provide Professional Development</a:t>
            </a:r>
          </a:p>
          <a:p>
            <a:pPr lvl="1"/>
            <a:r>
              <a:rPr lang="en-US" sz="2000" dirty="0"/>
              <a:t>Access to PD will be a key factor</a:t>
            </a:r>
          </a:p>
          <a:p>
            <a:pPr lvl="1"/>
            <a:r>
              <a:rPr lang="en-US" sz="2000" dirty="0"/>
              <a:t>May pique the interest of teachers</a:t>
            </a:r>
          </a:p>
          <a:p>
            <a:pPr lvl="1"/>
            <a:r>
              <a:rPr lang="en-US" sz="2000" dirty="0"/>
              <a:t>CO FCS Program Director must take a lead in providing PD</a:t>
            </a:r>
          </a:p>
          <a:p>
            <a:pPr lvl="1"/>
            <a:r>
              <a:rPr lang="en-US" sz="2000" dirty="0"/>
              <a:t>Hold workshops at the annual CATFACS Conference</a:t>
            </a:r>
          </a:p>
          <a:p>
            <a:pPr lvl="1"/>
            <a:r>
              <a:rPr lang="en-US" sz="2000" dirty="0"/>
              <a:t>Introductory workshops, similar to the two-day Coding Fabric Academy should be offered yearly, with advanced workshops as needed</a:t>
            </a:r>
          </a:p>
        </p:txBody>
      </p:sp>
      <p:sp>
        <p:nvSpPr>
          <p:cNvPr id="4" name="Slide Number Placeholder 3"/>
          <p:cNvSpPr>
            <a:spLocks noGrp="1"/>
          </p:cNvSpPr>
          <p:nvPr>
            <p:ph type="sldNum" sz="quarter" idx="12"/>
          </p:nvPr>
        </p:nvSpPr>
        <p:spPr/>
        <p:txBody>
          <a:bodyPr/>
          <a:lstStyle/>
          <a:p>
            <a:fld id="{F1F15E68-3534-444C-82E9-789E8A258E89}" type="slidenum">
              <a:rPr lang="en-US" smtClean="0"/>
              <a:t>27</a:t>
            </a:fld>
            <a:endParaRPr lang="en-US"/>
          </a:p>
        </p:txBody>
      </p:sp>
    </p:spTree>
    <p:extLst>
      <p:ext uri="{BB962C8B-B14F-4D97-AF65-F5344CB8AC3E}">
        <p14:creationId xmlns:p14="http://schemas.microsoft.com/office/powerpoint/2010/main" val="549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2</a:t>
            </a:r>
          </a:p>
        </p:txBody>
      </p:sp>
      <p:sp>
        <p:nvSpPr>
          <p:cNvPr id="3" name="Content Placeholder 2"/>
          <p:cNvSpPr>
            <a:spLocks noGrp="1"/>
          </p:cNvSpPr>
          <p:nvPr>
            <p:ph idx="1"/>
          </p:nvPr>
        </p:nvSpPr>
        <p:spPr>
          <a:xfrm>
            <a:off x="913795" y="2096063"/>
            <a:ext cx="10353762" cy="4520867"/>
          </a:xfrm>
        </p:spPr>
        <p:txBody>
          <a:bodyPr/>
          <a:lstStyle/>
          <a:p>
            <a:r>
              <a:rPr lang="en-US" sz="2200" dirty="0">
                <a:solidFill>
                  <a:schemeClr val="accent4">
                    <a:lumMod val="60000"/>
                    <a:lumOff val="40000"/>
                  </a:schemeClr>
                </a:solidFill>
              </a:rPr>
              <a:t>Lesson Plans, Assessments and a Resources Library</a:t>
            </a:r>
          </a:p>
          <a:p>
            <a:pPr lvl="1"/>
            <a:r>
              <a:rPr lang="en-US" sz="2000" dirty="0"/>
              <a:t>Have an Implementation Team work with the CO FCS Program Director to </a:t>
            </a:r>
          </a:p>
          <a:p>
            <a:pPr lvl="2"/>
            <a:r>
              <a:rPr lang="en-US" sz="1800" dirty="0"/>
              <a:t>Create a Unit of Study that includes</a:t>
            </a:r>
          </a:p>
          <a:p>
            <a:pPr lvl="3"/>
            <a:r>
              <a:rPr lang="en-US" sz="1800" dirty="0"/>
              <a:t>Lesson Plans, Activities, Assessments and Rubrics</a:t>
            </a:r>
          </a:p>
          <a:p>
            <a:pPr lvl="2"/>
            <a:r>
              <a:rPr lang="en-US" sz="1800" dirty="0"/>
              <a:t>Develop a Resource Library that could be accessed by teachers and students</a:t>
            </a:r>
          </a:p>
          <a:p>
            <a:pPr lvl="2"/>
            <a:r>
              <a:rPr lang="en-US" sz="1800" dirty="0"/>
              <a:t>Make FCS Standards connections, crosswalk to CO Academic Standards and demonstrate STEM connections</a:t>
            </a:r>
          </a:p>
          <a:p>
            <a:pPr lvl="2"/>
            <a:r>
              <a:rPr lang="en-US" sz="1800" dirty="0"/>
              <a:t>Develop a FCCLA State-level Competitive Event</a:t>
            </a:r>
          </a:p>
          <a:p>
            <a:pPr marL="914400" lvl="2"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F1F15E68-3534-444C-82E9-789E8A258E89}" type="slidenum">
              <a:rPr lang="en-US" smtClean="0"/>
              <a:t>28</a:t>
            </a:fld>
            <a:endParaRPr lang="en-US"/>
          </a:p>
        </p:txBody>
      </p:sp>
    </p:spTree>
    <p:extLst>
      <p:ext uri="{BB962C8B-B14F-4D97-AF65-F5344CB8AC3E}">
        <p14:creationId xmlns:p14="http://schemas.microsoft.com/office/powerpoint/2010/main" val="19292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future research</a:t>
            </a:r>
          </a:p>
        </p:txBody>
      </p:sp>
      <p:sp>
        <p:nvSpPr>
          <p:cNvPr id="3" name="Content Placeholder 2"/>
          <p:cNvSpPr>
            <a:spLocks noGrp="1"/>
          </p:cNvSpPr>
          <p:nvPr>
            <p:ph idx="1"/>
          </p:nvPr>
        </p:nvSpPr>
        <p:spPr>
          <a:xfrm>
            <a:off x="913794" y="2096063"/>
            <a:ext cx="10740649" cy="4489793"/>
          </a:xfrm>
        </p:spPr>
        <p:txBody>
          <a:bodyPr/>
          <a:lstStyle/>
          <a:p>
            <a:r>
              <a:rPr lang="en-US" sz="2200" dirty="0"/>
              <a:t>Extend this study, or use as a basic foundation to study the actual implementation of microcontrollers in the classroom</a:t>
            </a:r>
          </a:p>
          <a:p>
            <a:r>
              <a:rPr lang="en-US" sz="2200" dirty="0"/>
              <a:t>Use the Hexagon Tool to look at the other three broad factors– Evidence, Fit, and Need</a:t>
            </a:r>
          </a:p>
          <a:p>
            <a:r>
              <a:rPr lang="en-US" sz="2200" dirty="0"/>
              <a:t>Use an instructional design model to help guide the development of a curriculum in regards to the implementation of microcontrollers</a:t>
            </a:r>
          </a:p>
          <a:p>
            <a:pPr lvl="1"/>
            <a:r>
              <a:rPr lang="en-US" sz="2000" dirty="0"/>
              <a:t>ADDIE</a:t>
            </a:r>
          </a:p>
          <a:p>
            <a:pPr lvl="2"/>
            <a:r>
              <a:rPr lang="en-US" sz="1800" dirty="0"/>
              <a:t>Analysis, Design, Development, Implementation and Evaluation</a:t>
            </a:r>
          </a:p>
        </p:txBody>
      </p:sp>
      <p:sp>
        <p:nvSpPr>
          <p:cNvPr id="4" name="Slide Number Placeholder 3"/>
          <p:cNvSpPr>
            <a:spLocks noGrp="1"/>
          </p:cNvSpPr>
          <p:nvPr>
            <p:ph type="sldNum" sz="quarter" idx="12"/>
          </p:nvPr>
        </p:nvSpPr>
        <p:spPr/>
        <p:txBody>
          <a:bodyPr/>
          <a:lstStyle/>
          <a:p>
            <a:fld id="{F1F15E68-3534-444C-82E9-789E8A258E89}" type="slidenum">
              <a:rPr lang="en-US" smtClean="0"/>
              <a:t>29</a:t>
            </a:fld>
            <a:endParaRPr lang="en-US"/>
          </a:p>
        </p:txBody>
      </p:sp>
    </p:spTree>
    <p:extLst>
      <p:ext uri="{BB962C8B-B14F-4D97-AF65-F5344CB8AC3E}">
        <p14:creationId xmlns:p14="http://schemas.microsoft.com/office/powerpoint/2010/main" val="31095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Statement of the Problem	</a:t>
            </a:r>
          </a:p>
        </p:txBody>
      </p:sp>
      <p:sp>
        <p:nvSpPr>
          <p:cNvPr id="5" name="Content Placeholder 4"/>
          <p:cNvSpPr>
            <a:spLocks noGrp="1"/>
          </p:cNvSpPr>
          <p:nvPr>
            <p:ph idx="1"/>
          </p:nvPr>
        </p:nvSpPr>
        <p:spPr>
          <a:xfrm>
            <a:off x="838200" y="1825625"/>
            <a:ext cx="10515600" cy="4693708"/>
          </a:xfrm>
        </p:spPr>
        <p:txBody>
          <a:bodyPr>
            <a:normAutofit/>
          </a:bodyPr>
          <a:lstStyle/>
          <a:p>
            <a:r>
              <a:rPr lang="en-US" sz="2200" dirty="0"/>
              <a:t>There have been many research studies that have been completed at post-secondary institutions, by professional organizations, and by business and industry that discuss the integration of technology into classrooms and schools (</a:t>
            </a:r>
            <a:r>
              <a:rPr lang="en-US" sz="2200" dirty="0" err="1"/>
              <a:t>Cubero</a:t>
            </a:r>
            <a:r>
              <a:rPr lang="en-US" sz="2200" dirty="0"/>
              <a:t>, 2015; Stager, 2007; Buechley, 2007; Buechley &amp; Eisenberg, 2008).</a:t>
            </a:r>
          </a:p>
          <a:p>
            <a:r>
              <a:rPr lang="en-US" sz="2200" dirty="0"/>
              <a:t>Research on how to integrate technology, such as the microcontroller, into elective courses such as FCS Fashion Design and Merchandising was almost non-existent.  </a:t>
            </a:r>
          </a:p>
          <a:p>
            <a:endParaRPr lang="en-US" dirty="0"/>
          </a:p>
          <a:p>
            <a:endParaRPr lang="en-US" dirty="0"/>
          </a:p>
        </p:txBody>
      </p:sp>
      <p:sp>
        <p:nvSpPr>
          <p:cNvPr id="2" name="Slide Number Placeholder 1"/>
          <p:cNvSpPr>
            <a:spLocks noGrp="1"/>
          </p:cNvSpPr>
          <p:nvPr>
            <p:ph type="sldNum" sz="quarter" idx="12"/>
          </p:nvPr>
        </p:nvSpPr>
        <p:spPr/>
        <p:txBody>
          <a:bodyPr/>
          <a:lstStyle/>
          <a:p>
            <a:fld id="{F1F15E68-3534-444C-82E9-789E8A258E89}" type="slidenum">
              <a:rPr lang="en-US" smtClean="0"/>
              <a:t>3</a:t>
            </a:fld>
            <a:endParaRPr lang="en-US"/>
          </a:p>
        </p:txBody>
      </p:sp>
    </p:spTree>
    <p:extLst>
      <p:ext uri="{BB962C8B-B14F-4D97-AF65-F5344CB8AC3E}">
        <p14:creationId xmlns:p14="http://schemas.microsoft.com/office/powerpoint/2010/main" val="25576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Conclusion</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30</a:t>
            </a:fld>
            <a:endParaRPr lang="en-US"/>
          </a:p>
        </p:txBody>
      </p:sp>
    </p:spTree>
    <p:extLst>
      <p:ext uri="{BB962C8B-B14F-4D97-AF65-F5344CB8AC3E}">
        <p14:creationId xmlns:p14="http://schemas.microsoft.com/office/powerpoint/2010/main" val="340810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
        <p:nvSpPr>
          <p:cNvPr id="5" name="Content Placeholder 4"/>
          <p:cNvSpPr>
            <a:spLocks noGrp="1"/>
          </p:cNvSpPr>
          <p:nvPr>
            <p:ph idx="1"/>
          </p:nvPr>
        </p:nvSpPr>
        <p:spPr>
          <a:xfrm>
            <a:off x="913795" y="2096064"/>
            <a:ext cx="10353762" cy="4487616"/>
          </a:xfrm>
        </p:spPr>
        <p:txBody>
          <a:bodyPr>
            <a:normAutofit/>
          </a:bodyPr>
          <a:lstStyle/>
          <a:p>
            <a:r>
              <a:rPr lang="en-US" sz="2200" dirty="0">
                <a:effectLst/>
              </a:rPr>
              <a:t>Colorado FCS teachers can successfully implement the use of microcontrollers into the state-wide curriculum by having access to resources such as funding, professional development, and technology support. </a:t>
            </a:r>
          </a:p>
          <a:p>
            <a:r>
              <a:rPr lang="en-US" sz="2200" dirty="0">
                <a:effectLst/>
              </a:rPr>
              <a:t>FCS teacher’s personal teaching beliefs (personal epistemology) will have an impact on their capacity to implement microcontroller technology.</a:t>
            </a:r>
          </a:p>
          <a:p>
            <a:r>
              <a:rPr lang="en-US" sz="2200" dirty="0">
                <a:effectLst/>
              </a:rPr>
              <a:t>The Colorado FCS FDM curriculum can be enhanced by the addition of microcontroller technology.  </a:t>
            </a:r>
          </a:p>
          <a:p>
            <a:r>
              <a:rPr lang="en-US" sz="2200" dirty="0">
                <a:effectLst/>
              </a:rPr>
              <a:t>It is now up to individual teachers and the Colorado FCS Program Director to begin the implementation process.  </a:t>
            </a:r>
          </a:p>
          <a:p>
            <a:endParaRPr lang="en-US" dirty="0">
              <a:effectLst/>
            </a:endParaRPr>
          </a:p>
          <a:p>
            <a:endParaRPr lang="en-US" dirty="0"/>
          </a:p>
        </p:txBody>
      </p:sp>
      <p:sp>
        <p:nvSpPr>
          <p:cNvPr id="2" name="Slide Number Placeholder 1"/>
          <p:cNvSpPr>
            <a:spLocks noGrp="1"/>
          </p:cNvSpPr>
          <p:nvPr>
            <p:ph type="sldNum" sz="quarter" idx="12"/>
          </p:nvPr>
        </p:nvSpPr>
        <p:spPr/>
        <p:txBody>
          <a:bodyPr/>
          <a:lstStyle/>
          <a:p>
            <a:fld id="{F1F15E68-3534-444C-82E9-789E8A258E89}" type="slidenum">
              <a:rPr lang="en-US" smtClean="0"/>
              <a:t>31</a:t>
            </a:fld>
            <a:endParaRPr lang="en-US"/>
          </a:p>
        </p:txBody>
      </p:sp>
    </p:spTree>
    <p:extLst>
      <p:ext uri="{BB962C8B-B14F-4D97-AF65-F5344CB8AC3E}">
        <p14:creationId xmlns:p14="http://schemas.microsoft.com/office/powerpoint/2010/main" val="157416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lgn="ctr">
              <a:buNone/>
            </a:pPr>
            <a:r>
              <a:rPr lang="en-US" sz="2400" dirty="0">
                <a:solidFill>
                  <a:schemeClr val="accent4"/>
                </a:solidFill>
              </a:rPr>
              <a:t>Katy Blatnick-Gagné</a:t>
            </a:r>
          </a:p>
          <a:p>
            <a:pPr marL="0" indent="0" algn="ctr">
              <a:buNone/>
            </a:pPr>
            <a:r>
              <a:rPr lang="en-US" dirty="0"/>
              <a:t>Katy.blatnick-gagne@ttu.edu</a:t>
            </a:r>
          </a:p>
          <a:p>
            <a:pPr marL="0" indent="0" algn="ctr">
              <a:buNone/>
            </a:pPr>
            <a:r>
              <a:rPr lang="en-US" dirty="0"/>
              <a:t>www.stellerevo.com </a:t>
            </a:r>
            <a:r>
              <a:rPr lang="en-US" sz="1600" dirty="0"/>
              <a:t>(Doctoral Portfolio)</a:t>
            </a:r>
          </a:p>
          <a:p>
            <a:pPr marL="0" indent="0" algn="ctr">
              <a:buNone/>
            </a:pPr>
            <a:r>
              <a:rPr lang="en-US" dirty="0"/>
              <a:t>www.codingfabricacademy.com</a:t>
            </a:r>
          </a:p>
          <a:p>
            <a:pPr marL="0" indent="0">
              <a:buNone/>
            </a:pPr>
            <a:endParaRPr lang="en-US" dirty="0"/>
          </a:p>
        </p:txBody>
      </p:sp>
      <p:sp>
        <p:nvSpPr>
          <p:cNvPr id="4" name="Slide Number Placeholder 3"/>
          <p:cNvSpPr>
            <a:spLocks noGrp="1"/>
          </p:cNvSpPr>
          <p:nvPr>
            <p:ph type="sldNum" sz="quarter" idx="12"/>
          </p:nvPr>
        </p:nvSpPr>
        <p:spPr/>
        <p:txBody>
          <a:bodyPr/>
          <a:lstStyle/>
          <a:p>
            <a:fld id="{F1F15E68-3534-444C-82E9-789E8A258E89}" type="slidenum">
              <a:rPr lang="en-US" smtClean="0"/>
              <a:t>32</a:t>
            </a:fld>
            <a:endParaRPr lang="en-US"/>
          </a:p>
        </p:txBody>
      </p:sp>
    </p:spTree>
    <p:extLst>
      <p:ext uri="{BB962C8B-B14F-4D97-AF65-F5344CB8AC3E}">
        <p14:creationId xmlns:p14="http://schemas.microsoft.com/office/powerpoint/2010/main" val="209600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5016" y="0"/>
            <a:ext cx="10353761" cy="1326321"/>
          </a:xfrm>
        </p:spPr>
        <p:txBody>
          <a:bodyPr/>
          <a:lstStyle/>
          <a:p>
            <a:r>
              <a:rPr lang="en-US" dirty="0"/>
              <a:t>References</a:t>
            </a:r>
          </a:p>
        </p:txBody>
      </p:sp>
      <p:sp>
        <p:nvSpPr>
          <p:cNvPr id="5" name="Content Placeholder 4"/>
          <p:cNvSpPr>
            <a:spLocks noGrp="1"/>
          </p:cNvSpPr>
          <p:nvPr>
            <p:ph idx="1"/>
          </p:nvPr>
        </p:nvSpPr>
        <p:spPr>
          <a:xfrm>
            <a:off x="358623" y="1077686"/>
            <a:ext cx="11626548" cy="5780314"/>
          </a:xfrm>
        </p:spPr>
        <p:txBody>
          <a:bodyPr>
            <a:normAutofit fontScale="40000" lnSpcReduction="20000"/>
          </a:bodyPr>
          <a:lstStyle/>
          <a:p>
            <a:pPr marL="0" indent="0">
              <a:buNone/>
            </a:pPr>
            <a:r>
              <a:rPr lang="en-US" sz="2300" dirty="0" err="1">
                <a:effectLst/>
              </a:rPr>
              <a:t>Bendixen</a:t>
            </a:r>
            <a:r>
              <a:rPr lang="en-US" sz="2300" dirty="0">
                <a:effectLst/>
              </a:rPr>
              <a:t>, L., &amp; </a:t>
            </a:r>
            <a:r>
              <a:rPr lang="en-US" sz="2300" dirty="0" err="1">
                <a:effectLst/>
              </a:rPr>
              <a:t>Feucht</a:t>
            </a:r>
            <a:r>
              <a:rPr lang="en-US" sz="2300" dirty="0">
                <a:effectLst/>
              </a:rPr>
              <a:t>, F. (2010). </a:t>
            </a:r>
            <a:r>
              <a:rPr lang="en-US" sz="2300" i="1" dirty="0">
                <a:effectLst/>
              </a:rPr>
              <a:t>Personal epistemology in the classroom: Theory, research, and implications for practice</a:t>
            </a:r>
            <a:r>
              <a:rPr lang="en-US" sz="2300" dirty="0">
                <a:effectLst/>
              </a:rPr>
              <a:t>. New York, NY: Cambridge University Press.</a:t>
            </a:r>
          </a:p>
          <a:p>
            <a:pPr marL="0" indent="0">
              <a:buNone/>
            </a:pPr>
            <a:r>
              <a:rPr lang="en-US" sz="2300" dirty="0" err="1">
                <a:effectLst/>
              </a:rPr>
              <a:t>Bers</a:t>
            </a:r>
            <a:r>
              <a:rPr lang="en-US" sz="2300" dirty="0">
                <a:effectLst/>
              </a:rPr>
              <a:t>, M. U. (2008). </a:t>
            </a:r>
            <a:r>
              <a:rPr lang="en-US" sz="2300" i="1" dirty="0">
                <a:effectLst/>
              </a:rPr>
              <a:t>Blocks to robots: Learning with technology in the early childhood classroom</a:t>
            </a:r>
            <a:r>
              <a:rPr lang="en-US" sz="2300" dirty="0">
                <a:effectLst/>
              </a:rPr>
              <a:t>. New York, NY: Teachers College Press. </a:t>
            </a:r>
          </a:p>
          <a:p>
            <a:pPr marL="0" indent="0">
              <a:buNone/>
            </a:pPr>
            <a:r>
              <a:rPr lang="en-US" sz="2300" dirty="0" err="1">
                <a:effectLst/>
              </a:rPr>
              <a:t>Blase</a:t>
            </a:r>
            <a:r>
              <a:rPr lang="en-US" sz="2300" dirty="0">
                <a:effectLst/>
              </a:rPr>
              <a:t>, K., Kiser, L., &amp; Van Dyke, M. (2013). </a:t>
            </a:r>
            <a:r>
              <a:rPr lang="en-US" sz="2300" i="1" dirty="0">
                <a:effectLst/>
              </a:rPr>
              <a:t>The hexagon tool: Exploring context.</a:t>
            </a:r>
            <a:r>
              <a:rPr lang="en-US" sz="2300" dirty="0">
                <a:effectLst/>
              </a:rPr>
              <a:t> University of North Carolina at Chapel Hill, National Implementation Research Network, FPG Child Development Institute.</a:t>
            </a:r>
          </a:p>
          <a:p>
            <a:pPr marL="0" indent="0">
              <a:buNone/>
            </a:pPr>
            <a:r>
              <a:rPr lang="en-US" sz="2300" dirty="0"/>
              <a:t>Brownlee, J. (2004). Teacher education students' epistemological beliefs.</a:t>
            </a:r>
            <a:r>
              <a:rPr lang="en-US" sz="2300" i="1" dirty="0"/>
              <a:t> Research in Education, 72</a:t>
            </a:r>
            <a:r>
              <a:rPr lang="en-US" sz="2300" dirty="0"/>
              <a:t>(1), 1-17.</a:t>
            </a:r>
          </a:p>
          <a:p>
            <a:pPr marL="0" indent="0">
              <a:buNone/>
            </a:pPr>
            <a:r>
              <a:rPr lang="en-US" sz="2300" dirty="0">
                <a:effectLst/>
              </a:rPr>
              <a:t>Buechley, L. A. (2007). </a:t>
            </a:r>
            <a:r>
              <a:rPr lang="en-US" sz="2300" i="1" dirty="0">
                <a:effectLst/>
              </a:rPr>
              <a:t>An investigation of computational textiles with applications to education and design </a:t>
            </a:r>
            <a:r>
              <a:rPr lang="en-US" sz="2300" dirty="0">
                <a:effectLst/>
              </a:rPr>
              <a:t>(Doctoral dissertation). Retrieved from ProQuest Dissertations &amp; Theses Global. (Order No. 3284406): https://search.proquest.com/docview/304859237?accountid=12793</a:t>
            </a:r>
          </a:p>
          <a:p>
            <a:pPr marL="0" indent="0">
              <a:buNone/>
            </a:pPr>
            <a:r>
              <a:rPr lang="en-US" sz="2300" dirty="0">
                <a:effectLst/>
              </a:rPr>
              <a:t>Buechley, L., &amp; Eisenberg, M. (2008). The LilyPad Arduino: Toward wearable engineering for everyone. </a:t>
            </a:r>
            <a:r>
              <a:rPr lang="en-US" sz="2300" i="1" dirty="0">
                <a:effectLst/>
              </a:rPr>
              <a:t>IEEE Pervasive Computing</a:t>
            </a:r>
            <a:r>
              <a:rPr lang="en-US" sz="2300" dirty="0">
                <a:effectLst/>
              </a:rPr>
              <a:t>, </a:t>
            </a:r>
            <a:r>
              <a:rPr lang="en-US" sz="2300" i="1" dirty="0">
                <a:effectLst/>
              </a:rPr>
              <a:t>7</a:t>
            </a:r>
            <a:r>
              <a:rPr lang="en-US" sz="2300" dirty="0">
                <a:effectLst/>
              </a:rPr>
              <a:t>(2). Retrieved from http://ieeexplore.ieee.org/abstract/document/4487082/?reload=true</a:t>
            </a:r>
          </a:p>
          <a:p>
            <a:pPr marL="0" indent="0">
              <a:buNone/>
            </a:pPr>
            <a:r>
              <a:rPr lang="en-US" sz="2300" dirty="0">
                <a:effectLst/>
              </a:rPr>
              <a:t>Carter, V., </a:t>
            </a:r>
            <a:r>
              <a:rPr lang="en-US" sz="2300" dirty="0" err="1">
                <a:effectLst/>
              </a:rPr>
              <a:t>Beachner</a:t>
            </a:r>
            <a:r>
              <a:rPr lang="en-US" sz="2300" dirty="0">
                <a:effectLst/>
              </a:rPr>
              <a:t>, M., &amp; Daugherty, M. (2015). Family and consumer sciences and STEM integration.</a:t>
            </a:r>
            <a:r>
              <a:rPr lang="en-US" sz="2300" i="1" dirty="0">
                <a:effectLst/>
              </a:rPr>
              <a:t> Journal of Family and Consumer Sciences, 107</a:t>
            </a:r>
            <a:r>
              <a:rPr lang="en-US" sz="2300" dirty="0">
                <a:effectLst/>
              </a:rPr>
              <a:t>(1), 55–58. </a:t>
            </a:r>
          </a:p>
          <a:p>
            <a:pPr marL="0" indent="0">
              <a:buNone/>
            </a:pPr>
            <a:r>
              <a:rPr lang="en-US" sz="2300" dirty="0">
                <a:effectLst/>
              </a:rPr>
              <a:t>Cho, G., Lee, S., &amp; Cho, J. (2009). Review and reappraisal of smart clothing.</a:t>
            </a:r>
            <a:r>
              <a:rPr lang="en-US" sz="2300" i="1" dirty="0">
                <a:effectLst/>
              </a:rPr>
              <a:t> International Journal of Human-Computer Interaction, 25</a:t>
            </a:r>
            <a:r>
              <a:rPr lang="en-US" sz="2300" dirty="0">
                <a:effectLst/>
              </a:rPr>
              <a:t>(6), 582–617. doi:10.1080/10447310902997744</a:t>
            </a:r>
          </a:p>
          <a:p>
            <a:pPr marL="0" indent="0">
              <a:buNone/>
            </a:pPr>
            <a:r>
              <a:rPr lang="en-US" sz="2300" dirty="0">
                <a:effectLst/>
              </a:rPr>
              <a:t>Creswell, J. W. (2014). </a:t>
            </a:r>
            <a:r>
              <a:rPr lang="en-US" sz="2300" i="1" dirty="0">
                <a:effectLst/>
              </a:rPr>
              <a:t>Research design: Qualitative, quantitative, and mixed methods approaches</a:t>
            </a:r>
            <a:r>
              <a:rPr lang="en-US" sz="2300" dirty="0">
                <a:effectLst/>
              </a:rPr>
              <a:t> (4th ed.). Los Angeles, CA: Sage. </a:t>
            </a:r>
          </a:p>
          <a:p>
            <a:pPr marL="0" indent="0">
              <a:buNone/>
            </a:pPr>
            <a:r>
              <a:rPr lang="en-US" sz="2300" dirty="0" err="1">
                <a:effectLst/>
              </a:rPr>
              <a:t>Cubero</a:t>
            </a:r>
            <a:r>
              <a:rPr lang="en-US" sz="2300" dirty="0">
                <a:effectLst/>
              </a:rPr>
              <a:t>, S. N. (2015). A fun and effective self-learning approach to teaching microcontrollers and mobile robotics.</a:t>
            </a:r>
            <a:r>
              <a:rPr lang="en-US" sz="2300" i="1" dirty="0">
                <a:effectLst/>
              </a:rPr>
              <a:t> International Journal of Electrical Engineering Education. </a:t>
            </a:r>
            <a:r>
              <a:rPr lang="en-US" sz="2300" dirty="0">
                <a:effectLst/>
              </a:rPr>
              <a:t>doi:10.1177/0020720915585798 </a:t>
            </a:r>
          </a:p>
          <a:p>
            <a:pPr marL="0" indent="0">
              <a:buNone/>
            </a:pPr>
            <a:r>
              <a:rPr lang="en-US" sz="2300" dirty="0" err="1">
                <a:effectLst/>
              </a:rPr>
              <a:t>Fixsen</a:t>
            </a:r>
            <a:r>
              <a:rPr lang="en-US" sz="2300" dirty="0">
                <a:effectLst/>
              </a:rPr>
              <a:t>, D., Ward, C., &amp; Sims, B. (2014). Scaling-up brief: Exploration stage.</a:t>
            </a:r>
            <a:r>
              <a:rPr lang="en-US" sz="2300" i="1" dirty="0">
                <a:effectLst/>
              </a:rPr>
              <a:t> State Implementation &amp; Scaling-Up of Evidence-Based Practices Center, </a:t>
            </a:r>
            <a:r>
              <a:rPr lang="en-US" sz="2300" dirty="0">
                <a:effectLst/>
              </a:rPr>
              <a:t>(4), 1–5.</a:t>
            </a:r>
          </a:p>
          <a:p>
            <a:pPr marL="0" indent="0">
              <a:buNone/>
            </a:pPr>
            <a:r>
              <a:rPr lang="en-US" sz="2300" dirty="0">
                <a:effectLst/>
              </a:rPr>
              <a:t>Gay, L. R., Mills, G., &amp; </a:t>
            </a:r>
            <a:r>
              <a:rPr lang="en-US" sz="2300" dirty="0" err="1">
                <a:effectLst/>
              </a:rPr>
              <a:t>Airasian</a:t>
            </a:r>
            <a:r>
              <a:rPr lang="en-US" sz="2300" dirty="0">
                <a:effectLst/>
              </a:rPr>
              <a:t>, P. (2012). </a:t>
            </a:r>
            <a:r>
              <a:rPr lang="en-US" sz="2300" i="1" dirty="0">
                <a:effectLst/>
              </a:rPr>
              <a:t>Educational research: Competencies for analysis and applications</a:t>
            </a:r>
            <a:r>
              <a:rPr lang="en-US" sz="2300" dirty="0">
                <a:effectLst/>
              </a:rPr>
              <a:t> (10th ed.). Upper Saddle River, NJ: Pearson.</a:t>
            </a:r>
          </a:p>
          <a:p>
            <a:pPr marL="0" indent="0">
              <a:buNone/>
            </a:pPr>
            <a:r>
              <a:rPr lang="en-US" sz="2300" dirty="0" err="1">
                <a:effectLst/>
              </a:rPr>
              <a:t>Gentzler</a:t>
            </a:r>
            <a:r>
              <a:rPr lang="en-US" sz="2300" dirty="0">
                <a:effectLst/>
              </a:rPr>
              <a:t>, Y. (2012, Summer). Home economics: Ever timely and forever complex.</a:t>
            </a:r>
            <a:r>
              <a:rPr lang="en-US" sz="2300" i="1" dirty="0">
                <a:effectLst/>
              </a:rPr>
              <a:t> Phi Kappa Phi Forum, 92</a:t>
            </a:r>
            <a:r>
              <a:rPr lang="en-US" sz="2300" dirty="0">
                <a:effectLst/>
              </a:rPr>
              <a:t>(2), 4–7. </a:t>
            </a:r>
          </a:p>
          <a:p>
            <a:pPr marL="0" indent="0">
              <a:buNone/>
            </a:pPr>
            <a:r>
              <a:rPr lang="en-US" sz="2300" dirty="0">
                <a:effectLst/>
              </a:rPr>
              <a:t>Goldberg, M. F. (1991). Portrait of Seymour Papert.</a:t>
            </a:r>
            <a:r>
              <a:rPr lang="en-US" sz="2300" i="1" dirty="0">
                <a:effectLst/>
              </a:rPr>
              <a:t> Educational Leadership, 48</a:t>
            </a:r>
            <a:r>
              <a:rPr lang="en-US" sz="2300" dirty="0">
                <a:effectLst/>
              </a:rPr>
              <a:t>(7), 68–70.</a:t>
            </a:r>
          </a:p>
          <a:p>
            <a:pPr marL="0" indent="0">
              <a:buNone/>
            </a:pPr>
            <a:r>
              <a:rPr lang="en-US" sz="2300" dirty="0">
                <a:effectLst/>
              </a:rPr>
              <a:t>Hofer, B. K. (2001). Personal epistemology research: Implications for learning and teaching.</a:t>
            </a:r>
            <a:r>
              <a:rPr lang="en-US" sz="2300" i="1" dirty="0">
                <a:effectLst/>
              </a:rPr>
              <a:t> Educational Psychology Review, 13</a:t>
            </a:r>
            <a:r>
              <a:rPr lang="en-US" sz="2300" dirty="0">
                <a:effectLst/>
              </a:rPr>
              <a:t>(4), 353–383.</a:t>
            </a:r>
          </a:p>
          <a:p>
            <a:pPr marL="0" indent="0">
              <a:buNone/>
            </a:pPr>
            <a:r>
              <a:rPr lang="en-US" sz="2300" dirty="0">
                <a:effectLst/>
              </a:rPr>
              <a:t>Merriam, S. B. (1998). </a:t>
            </a:r>
            <a:r>
              <a:rPr lang="en-US" sz="2300" i="1" dirty="0">
                <a:effectLst/>
              </a:rPr>
              <a:t>Qualitative research and case study applications in education: Revised and expanded from case study research in education</a:t>
            </a:r>
            <a:r>
              <a:rPr lang="en-US" sz="2300" dirty="0">
                <a:effectLst/>
              </a:rPr>
              <a:t>. San Francisco, CA: </a:t>
            </a:r>
            <a:r>
              <a:rPr lang="en-US" sz="2300" dirty="0" err="1">
                <a:effectLst/>
              </a:rPr>
              <a:t>Jossey</a:t>
            </a:r>
            <a:r>
              <a:rPr lang="en-US" sz="2300" dirty="0">
                <a:effectLst/>
              </a:rPr>
              <a:t>-Bass. </a:t>
            </a:r>
          </a:p>
          <a:p>
            <a:pPr marL="0" indent="0">
              <a:buNone/>
            </a:pPr>
            <a:r>
              <a:rPr lang="en-US" sz="2300" dirty="0" err="1">
                <a:effectLst/>
              </a:rPr>
              <a:t>Papademetri-Kachrimani</a:t>
            </a:r>
            <a:r>
              <a:rPr lang="en-US" sz="2300" dirty="0">
                <a:effectLst/>
              </a:rPr>
              <a:t>, C. (2015). Learning about learning with teachers and (from) young children. </a:t>
            </a:r>
            <a:r>
              <a:rPr lang="en-US" sz="2300" i="1" dirty="0">
                <a:effectLst/>
              </a:rPr>
              <a:t>Constructivist Foundations</a:t>
            </a:r>
            <a:r>
              <a:rPr lang="en-US" sz="2300" dirty="0">
                <a:effectLst/>
              </a:rPr>
              <a:t>, </a:t>
            </a:r>
            <a:r>
              <a:rPr lang="en-US" sz="2300" i="1" dirty="0">
                <a:effectLst/>
              </a:rPr>
              <a:t>10</a:t>
            </a:r>
            <a:r>
              <a:rPr lang="en-US" sz="2300" dirty="0">
                <a:effectLst/>
              </a:rPr>
              <a:t>(3), 370–381.</a:t>
            </a:r>
          </a:p>
          <a:p>
            <a:pPr marL="0" indent="0">
              <a:buNone/>
            </a:pPr>
            <a:r>
              <a:rPr lang="en-US" sz="2300" dirty="0">
                <a:effectLst/>
              </a:rPr>
              <a:t>Papert, S. (1993). </a:t>
            </a:r>
            <a:r>
              <a:rPr lang="en-US" sz="2300" i="1" dirty="0">
                <a:effectLst/>
              </a:rPr>
              <a:t>Mindstorms: Children, computers, and powerful ideas</a:t>
            </a:r>
            <a:r>
              <a:rPr lang="en-US" sz="2300" dirty="0">
                <a:effectLst/>
              </a:rPr>
              <a:t> (2nd</a:t>
            </a:r>
            <a:r>
              <a:rPr lang="en-US" sz="2300" baseline="30000" dirty="0">
                <a:effectLst/>
              </a:rPr>
              <a:t> </a:t>
            </a:r>
            <a:r>
              <a:rPr lang="en-US" sz="2300" dirty="0">
                <a:effectLst/>
              </a:rPr>
              <a:t>ed.). New York, NY: Basic Books.</a:t>
            </a:r>
          </a:p>
          <a:p>
            <a:pPr marL="0" indent="0">
              <a:buNone/>
            </a:pPr>
            <a:r>
              <a:rPr lang="en-US" sz="2300" dirty="0">
                <a:effectLst/>
              </a:rPr>
              <a:t>Papert, S. (2000). What's the big idea? Toward a pedagogy of idea power.</a:t>
            </a:r>
            <a:r>
              <a:rPr lang="en-US" sz="2300" i="1" dirty="0">
                <a:effectLst/>
              </a:rPr>
              <a:t> IBM Systems Journal, 39</a:t>
            </a:r>
            <a:r>
              <a:rPr lang="en-US" sz="2300" dirty="0">
                <a:effectLst/>
              </a:rPr>
              <a:t>(3), 720.</a:t>
            </a:r>
          </a:p>
          <a:p>
            <a:pPr marL="0" indent="0">
              <a:buNone/>
            </a:pPr>
            <a:r>
              <a:rPr lang="en-US" sz="2300" dirty="0">
                <a:effectLst/>
              </a:rPr>
              <a:t>Stager, G. (2007). Towards the construction of a language for describing the learning potential of computing activities.</a:t>
            </a:r>
            <a:r>
              <a:rPr lang="en-US" sz="2300" i="1" dirty="0">
                <a:effectLst/>
              </a:rPr>
              <a:t> Informatics in Education, 6</a:t>
            </a:r>
            <a:r>
              <a:rPr lang="en-US" sz="2300" dirty="0">
                <a:effectLst/>
              </a:rPr>
              <a:t>(2), 429–442.</a:t>
            </a:r>
          </a:p>
          <a:p>
            <a:pPr marL="0" indent="0">
              <a:buNone/>
            </a:pPr>
            <a:endParaRPr lang="en-US" dirty="0">
              <a:effectLst/>
            </a:endParaRPr>
          </a:p>
          <a:p>
            <a:pPr marL="0" indent="0">
              <a:buNone/>
            </a:pPr>
            <a:endParaRPr lang="en-US" dirty="0">
              <a:effectLst/>
            </a:endParaRPr>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1F15E68-3534-444C-82E9-789E8A258E89}" type="slidenum">
              <a:rPr lang="en-US" smtClean="0"/>
              <a:t>33</a:t>
            </a:fld>
            <a:endParaRPr lang="en-US"/>
          </a:p>
        </p:txBody>
      </p:sp>
    </p:spTree>
    <p:extLst>
      <p:ext uri="{BB962C8B-B14F-4D97-AF65-F5344CB8AC3E}">
        <p14:creationId xmlns:p14="http://schemas.microsoft.com/office/powerpoint/2010/main" val="333164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FCS BODY OF KNOWLEDGE</a:t>
            </a:r>
          </a:p>
        </p:txBody>
      </p:sp>
      <p:sp>
        <p:nvSpPr>
          <p:cNvPr id="3" name="Content Placeholder 2"/>
          <p:cNvSpPr>
            <a:spLocks noGrp="1"/>
          </p:cNvSpPr>
          <p:nvPr>
            <p:ph sz="half" idx="1"/>
          </p:nvPr>
        </p:nvSpPr>
        <p:spPr>
          <a:xfrm>
            <a:off x="469962" y="2076726"/>
            <a:ext cx="5852517" cy="3920392"/>
          </a:xfrm>
        </p:spPr>
        <p:txBody>
          <a:bodyPr>
            <a:normAutofit fontScale="92500"/>
          </a:bodyPr>
          <a:lstStyle/>
          <a:p>
            <a:r>
              <a:rPr lang="en-US" dirty="0"/>
              <a:t>In its latest revision in 2003, the body of knowledge, which is referred to as the intellectual foundation of the field of family and consumer sciences, includes five cross-cutting themes.</a:t>
            </a:r>
          </a:p>
          <a:p>
            <a:r>
              <a:rPr lang="en-US" dirty="0"/>
              <a:t>Appropriate use of technology is one of the five cross-cutting themes.</a:t>
            </a:r>
          </a:p>
          <a:p>
            <a:r>
              <a:rPr lang="en-US" dirty="0"/>
              <a:t>I believe that technology will have the greatest impact on FCS curriculum now and in the future. </a:t>
            </a:r>
          </a:p>
          <a:p>
            <a:pPr lvl="1"/>
            <a:r>
              <a:rPr lang="en-US" dirty="0"/>
              <a:t>Microcontrollers in FCS FDM is a natural fit</a:t>
            </a:r>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6749624" y="2146300"/>
            <a:ext cx="4517932" cy="3416300"/>
          </a:xfrm>
        </p:spPr>
      </p:pic>
    </p:spTree>
    <p:extLst>
      <p:ext uri="{BB962C8B-B14F-4D97-AF65-F5344CB8AC3E}">
        <p14:creationId xmlns:p14="http://schemas.microsoft.com/office/powerpoint/2010/main" val="17951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Study</a:t>
            </a:r>
          </a:p>
        </p:txBody>
      </p:sp>
      <p:sp>
        <p:nvSpPr>
          <p:cNvPr id="3" name="Content Placeholder 2"/>
          <p:cNvSpPr>
            <a:spLocks noGrp="1"/>
          </p:cNvSpPr>
          <p:nvPr>
            <p:ph idx="1"/>
          </p:nvPr>
        </p:nvSpPr>
        <p:spPr>
          <a:xfrm>
            <a:off x="913795" y="1718377"/>
            <a:ext cx="10353762" cy="3695136"/>
          </a:xfrm>
        </p:spPr>
        <p:txBody>
          <a:bodyPr>
            <a:normAutofit/>
          </a:bodyPr>
          <a:lstStyle/>
          <a:p>
            <a:r>
              <a:rPr lang="en-US" sz="2200" dirty="0"/>
              <a:t>There is a need for “ambient intelligence” where intelligent devises are integrated in everyday surroundings, smart clothing is a perfect place for this intelligence because it can be personalized, embedded, unobtrusive, and used anytime and anywhere (Cho, Lee, Cho, 2009). </a:t>
            </a:r>
          </a:p>
          <a:p>
            <a:r>
              <a:rPr lang="en-US" sz="2200" dirty="0"/>
              <a:t>Research how the LilyPad Arduino can be implemented into the state-wide curriculum based on the data collected during the research phase which focused on teacher input, administrator viewpoints, and available resources. </a:t>
            </a:r>
          </a:p>
          <a:p>
            <a:endParaRPr lang="en-US" sz="2200" dirty="0"/>
          </a:p>
        </p:txBody>
      </p:sp>
      <p:sp>
        <p:nvSpPr>
          <p:cNvPr id="4" name="Slide Number Placeholder 3"/>
          <p:cNvSpPr>
            <a:spLocks noGrp="1"/>
          </p:cNvSpPr>
          <p:nvPr>
            <p:ph type="sldNum" sz="quarter" idx="12"/>
          </p:nvPr>
        </p:nvSpPr>
        <p:spPr/>
        <p:txBody>
          <a:bodyPr/>
          <a:lstStyle/>
          <a:p>
            <a:fld id="{F1F15E68-3534-444C-82E9-789E8A258E89}" type="slidenum">
              <a:rPr lang="en-US" smtClean="0"/>
              <a:t>5</a:t>
            </a:fld>
            <a:endParaRPr lang="en-US"/>
          </a:p>
        </p:txBody>
      </p:sp>
      <p:pic>
        <p:nvPicPr>
          <p:cNvPr id="6" name="Picture 5" descr="&lt;strong&gt;CO&lt;/strong&gt; FACS (@COFACS) | Twit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737" y="5077752"/>
            <a:ext cx="2227387" cy="1484924"/>
          </a:xfrm>
          <a:prstGeom prst="rect">
            <a:avLst/>
          </a:prstGeom>
        </p:spPr>
      </p:pic>
      <p:pic>
        <p:nvPicPr>
          <p:cNvPr id="8" name="Picture 7" descr="bought an &lt;strong&gt;arduino&lt;/strong&gt; &lt;strong&gt;lilypad&lt;/strong&gt; simple board kit &lt;strong&gt;lilypad&lt;/strong&gt; begi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154" y="5117508"/>
            <a:ext cx="1102499" cy="1477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ight Arrow 8"/>
          <p:cNvSpPr/>
          <p:nvPr/>
        </p:nvSpPr>
        <p:spPr>
          <a:xfrm>
            <a:off x="5399563" y="5409026"/>
            <a:ext cx="859264" cy="552400"/>
          </a:xfrm>
          <a:prstGeom prst="right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268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Research Questions</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6</a:t>
            </a:fld>
            <a:endParaRPr lang="en-US"/>
          </a:p>
        </p:txBody>
      </p:sp>
    </p:spTree>
    <p:extLst>
      <p:ext uri="{BB962C8B-B14F-4D97-AF65-F5344CB8AC3E}">
        <p14:creationId xmlns:p14="http://schemas.microsoft.com/office/powerpoint/2010/main" val="37762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7" t="4382" r="2963" b="5249"/>
          <a:stretch/>
        </p:blipFill>
        <p:spPr bwMode="auto">
          <a:xfrm>
            <a:off x="5271150" y="824018"/>
            <a:ext cx="6774561" cy="5502203"/>
          </a:xfrm>
          <a:prstGeom prst="rect">
            <a:avLst/>
          </a:prstGeom>
          <a:ln>
            <a:noFill/>
          </a:ln>
          <a:extLst>
            <a:ext uri="{53640926-AAD7-44D8-BBD7-CCE9431645EC}">
              <a14:shadowObscured xmlns:a14="http://schemas.microsoft.com/office/drawing/2010/main"/>
            </a:ext>
          </a:extLst>
        </p:spPr>
      </p:pic>
      <p:sp>
        <p:nvSpPr>
          <p:cNvPr id="7" name="Title 6"/>
          <p:cNvSpPr>
            <a:spLocks noGrp="1"/>
          </p:cNvSpPr>
          <p:nvPr>
            <p:ph type="title"/>
          </p:nvPr>
        </p:nvSpPr>
        <p:spPr>
          <a:xfrm>
            <a:off x="62342" y="0"/>
            <a:ext cx="5174673" cy="1325563"/>
          </a:xfrm>
        </p:spPr>
        <p:txBody>
          <a:bodyPr>
            <a:normAutofit/>
          </a:bodyPr>
          <a:lstStyle/>
          <a:p>
            <a:r>
              <a:rPr lang="en-US" sz="3200" dirty="0"/>
              <a:t>The Hexagon Tool</a:t>
            </a:r>
          </a:p>
        </p:txBody>
      </p:sp>
      <p:sp>
        <p:nvSpPr>
          <p:cNvPr id="9" name="Text Placeholder 8"/>
          <p:cNvSpPr>
            <a:spLocks noGrp="1"/>
          </p:cNvSpPr>
          <p:nvPr>
            <p:ph idx="1"/>
          </p:nvPr>
        </p:nvSpPr>
        <p:spPr>
          <a:xfrm>
            <a:off x="311726" y="1325563"/>
            <a:ext cx="4712856" cy="4351338"/>
          </a:xfrm>
        </p:spPr>
        <p:txBody>
          <a:bodyPr>
            <a:normAutofit/>
          </a:bodyPr>
          <a:lstStyle/>
          <a:p>
            <a:pPr marL="285750" indent="-285750">
              <a:buFont typeface="Arial" panose="020B0604020202020204" pitchFamily="34" charset="0"/>
              <a:buChar char="•"/>
            </a:pPr>
            <a:r>
              <a:rPr lang="en-US" sz="2200" dirty="0"/>
              <a:t>Created through implementation research (Kiser, </a:t>
            </a:r>
            <a:r>
              <a:rPr lang="en-US" sz="2200" dirty="0" err="1"/>
              <a:t>Zabel</a:t>
            </a:r>
            <a:r>
              <a:rPr lang="en-US" sz="2200" dirty="0"/>
              <a:t> and Smith, 2007) as a tool that can help states, districts and schools evaluate new and existing interventions using six broad factors (</a:t>
            </a:r>
            <a:r>
              <a:rPr lang="en-US" sz="2200" dirty="0" err="1"/>
              <a:t>Blase</a:t>
            </a:r>
            <a:r>
              <a:rPr lang="en-US" sz="2200" dirty="0"/>
              <a:t>, Kiser, Van Dyke, 2013).</a:t>
            </a:r>
          </a:p>
          <a:p>
            <a:pPr marL="285750" indent="-285750">
              <a:buFont typeface="Arial" panose="020B0604020202020204" pitchFamily="34" charset="0"/>
              <a:buChar char="•"/>
            </a:pPr>
            <a:r>
              <a:rPr lang="en-US" sz="2200" dirty="0"/>
              <a:t>Used as a foundation for creating the research questions.</a:t>
            </a:r>
          </a:p>
          <a:p>
            <a:pPr lvl="1"/>
            <a:endParaRPr lang="en-US" dirty="0"/>
          </a:p>
        </p:txBody>
      </p:sp>
      <p:sp>
        <p:nvSpPr>
          <p:cNvPr id="2" name="TextBox 1"/>
          <p:cNvSpPr txBox="1"/>
          <p:nvPr/>
        </p:nvSpPr>
        <p:spPr>
          <a:xfrm>
            <a:off x="5190836" y="6345384"/>
            <a:ext cx="7001164" cy="507831"/>
          </a:xfrm>
          <a:prstGeom prst="rect">
            <a:avLst/>
          </a:prstGeom>
          <a:noFill/>
        </p:spPr>
        <p:txBody>
          <a:bodyPr wrap="square" rtlCol="0">
            <a:spAutoFit/>
          </a:bodyPr>
          <a:lstStyle/>
          <a:p>
            <a:r>
              <a:rPr lang="en-US" sz="900" dirty="0"/>
              <a:t>The Hexagon Tool. From “The Hexagon Tool: Exploring Context,” by K. </a:t>
            </a:r>
            <a:r>
              <a:rPr lang="en-US" sz="900" dirty="0" err="1"/>
              <a:t>Blase</a:t>
            </a:r>
            <a:r>
              <a:rPr lang="en-US" sz="900" dirty="0"/>
              <a:t>, L. Kiser, and M. Van Dyke, 2013, National Implementation Research Network, FPG Child Development Institute, University of North Carolina at Chapel Hill. Copyright 2013 by K. </a:t>
            </a:r>
            <a:r>
              <a:rPr lang="en-US" sz="900" dirty="0" err="1"/>
              <a:t>Blase</a:t>
            </a:r>
            <a:r>
              <a:rPr lang="en-US" sz="900" dirty="0"/>
              <a:t>, L. Kiser, and M. Van Dyke. Used with permission.</a:t>
            </a:r>
          </a:p>
        </p:txBody>
      </p:sp>
      <p:sp>
        <p:nvSpPr>
          <p:cNvPr id="3" name="Slide Number Placeholder 2"/>
          <p:cNvSpPr>
            <a:spLocks noGrp="1"/>
          </p:cNvSpPr>
          <p:nvPr>
            <p:ph type="sldNum" sz="quarter" idx="12"/>
          </p:nvPr>
        </p:nvSpPr>
        <p:spPr/>
        <p:txBody>
          <a:bodyPr/>
          <a:lstStyle/>
          <a:p>
            <a:fld id="{F1F15E68-3534-444C-82E9-789E8A258E89}" type="slidenum">
              <a:rPr lang="en-US" smtClean="0"/>
              <a:t>7</a:t>
            </a:fld>
            <a:endParaRPr lang="en-US"/>
          </a:p>
        </p:txBody>
      </p:sp>
    </p:spTree>
    <p:extLst>
      <p:ext uri="{BB962C8B-B14F-4D97-AF65-F5344CB8AC3E}">
        <p14:creationId xmlns:p14="http://schemas.microsoft.com/office/powerpoint/2010/main" val="369389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862"/>
            <a:ext cx="10515600" cy="1325563"/>
          </a:xfrm>
        </p:spPr>
        <p:txBody>
          <a:bodyPr/>
          <a:lstStyle/>
          <a:p>
            <a:r>
              <a:rPr lang="en-US" dirty="0"/>
              <a:t>Research Questions	</a:t>
            </a:r>
          </a:p>
        </p:txBody>
      </p:sp>
      <p:sp>
        <p:nvSpPr>
          <p:cNvPr id="3" name="Content Placeholder 2"/>
          <p:cNvSpPr>
            <a:spLocks noGrp="1"/>
          </p:cNvSpPr>
          <p:nvPr>
            <p:ph idx="1"/>
          </p:nvPr>
        </p:nvSpPr>
        <p:spPr>
          <a:xfrm>
            <a:off x="838200" y="1388533"/>
            <a:ext cx="10515600" cy="5300134"/>
          </a:xfrm>
        </p:spPr>
        <p:txBody>
          <a:bodyPr>
            <a:normAutofit lnSpcReduction="10000"/>
          </a:bodyPr>
          <a:lstStyle/>
          <a:p>
            <a:pPr marL="0" indent="0">
              <a:buNone/>
            </a:pPr>
            <a:r>
              <a:rPr lang="en-US" b="1" dirty="0"/>
              <a:t>Central Question </a:t>
            </a:r>
            <a:endParaRPr lang="en-US" dirty="0"/>
          </a:p>
          <a:p>
            <a:pPr lvl="1"/>
            <a:r>
              <a:rPr lang="en-US" sz="2000" dirty="0"/>
              <a:t>How can Colorado Family and Consumer Sciences Fashion Design and Merchandising teachers successfully implement of the use of microcontrollers into the state-wide curriculum?</a:t>
            </a:r>
          </a:p>
          <a:p>
            <a:pPr marL="0" indent="0">
              <a:buNone/>
            </a:pPr>
            <a:r>
              <a:rPr lang="en-US" b="1" dirty="0"/>
              <a:t>Sub Questions</a:t>
            </a:r>
            <a:endParaRPr lang="en-US" dirty="0"/>
          </a:p>
          <a:p>
            <a:pPr lvl="1">
              <a:lnSpc>
                <a:spcPct val="100000"/>
              </a:lnSpc>
            </a:pPr>
            <a:r>
              <a:rPr lang="en-US" sz="2000" dirty="0"/>
              <a:t>What </a:t>
            </a:r>
            <a:r>
              <a:rPr lang="en-US" sz="2000" dirty="0">
                <a:solidFill>
                  <a:schemeClr val="accent4">
                    <a:lumMod val="60000"/>
                    <a:lumOff val="40000"/>
                  </a:schemeClr>
                </a:solidFill>
              </a:rPr>
              <a:t>resources</a:t>
            </a:r>
            <a:r>
              <a:rPr lang="en-US" sz="2000" dirty="0"/>
              <a:t> are needed to successfully implement the use of microcontrollers into the Colorado Family and Consumer Sciences Fashion Design and Merchandising course?</a:t>
            </a:r>
          </a:p>
          <a:p>
            <a:pPr marL="457200" lvl="1" indent="0">
              <a:lnSpc>
                <a:spcPct val="100000"/>
              </a:lnSpc>
              <a:buNone/>
            </a:pPr>
            <a:endParaRPr lang="en-US" sz="2000" dirty="0"/>
          </a:p>
          <a:p>
            <a:pPr lvl="1">
              <a:lnSpc>
                <a:spcPct val="100000"/>
              </a:lnSpc>
            </a:pPr>
            <a:r>
              <a:rPr lang="en-US" sz="2000" dirty="0"/>
              <a:t>What is the </a:t>
            </a:r>
            <a:r>
              <a:rPr lang="en-US" sz="2000" dirty="0">
                <a:solidFill>
                  <a:schemeClr val="accent4">
                    <a:lumMod val="60000"/>
                    <a:lumOff val="40000"/>
                  </a:schemeClr>
                </a:solidFill>
              </a:rPr>
              <a:t>capacity</a:t>
            </a:r>
            <a:r>
              <a:rPr lang="en-US" sz="2000" dirty="0"/>
              <a:t> to implement the use of microcontrollers into the Colorado Family and Consumer Sciences Fashion Design and Merchandising course?</a:t>
            </a:r>
          </a:p>
          <a:p>
            <a:pPr marL="457200" lvl="1" indent="0">
              <a:lnSpc>
                <a:spcPct val="100000"/>
              </a:lnSpc>
              <a:buNone/>
            </a:pPr>
            <a:endParaRPr lang="en-US" sz="2000" dirty="0"/>
          </a:p>
          <a:p>
            <a:pPr lvl="1">
              <a:lnSpc>
                <a:spcPct val="100000"/>
              </a:lnSpc>
            </a:pPr>
            <a:r>
              <a:rPr lang="en-US" sz="2000" dirty="0"/>
              <a:t>When the use of microcontrollers is implemented in a Fashion Design and Merchandising class, what </a:t>
            </a:r>
            <a:r>
              <a:rPr lang="en-US" sz="2000" dirty="0">
                <a:solidFill>
                  <a:schemeClr val="accent4">
                    <a:lumMod val="60000"/>
                    <a:lumOff val="40000"/>
                  </a:schemeClr>
                </a:solidFill>
              </a:rPr>
              <a:t>evidence</a:t>
            </a:r>
            <a:r>
              <a:rPr lang="en-US" sz="2000" b="1" dirty="0">
                <a:solidFill>
                  <a:schemeClr val="accent4">
                    <a:lumMod val="60000"/>
                    <a:lumOff val="40000"/>
                  </a:schemeClr>
                </a:solidFill>
              </a:rPr>
              <a:t> </a:t>
            </a:r>
            <a:r>
              <a:rPr lang="en-US" sz="2000" dirty="0">
                <a:solidFill>
                  <a:schemeClr val="accent4">
                    <a:lumMod val="60000"/>
                    <a:lumOff val="40000"/>
                  </a:schemeClr>
                </a:solidFill>
              </a:rPr>
              <a:t>outcomes </a:t>
            </a:r>
            <a:r>
              <a:rPr lang="en-US" sz="2000" dirty="0"/>
              <a:t>might be expected if the practice is implemented well? </a:t>
            </a:r>
          </a:p>
          <a:p>
            <a:endParaRPr lang="en-US" dirty="0"/>
          </a:p>
        </p:txBody>
      </p:sp>
      <p:sp>
        <p:nvSpPr>
          <p:cNvPr id="4" name="Slide Number Placeholder 3"/>
          <p:cNvSpPr>
            <a:spLocks noGrp="1"/>
          </p:cNvSpPr>
          <p:nvPr>
            <p:ph type="sldNum" sz="quarter" idx="12"/>
          </p:nvPr>
        </p:nvSpPr>
        <p:spPr/>
        <p:txBody>
          <a:bodyPr/>
          <a:lstStyle/>
          <a:p>
            <a:fld id="{F1F15E68-3534-444C-82E9-789E8A258E89}" type="slidenum">
              <a:rPr lang="en-US" smtClean="0"/>
              <a:t>8</a:t>
            </a:fld>
            <a:endParaRPr lang="en-US"/>
          </a:p>
        </p:txBody>
      </p:sp>
    </p:spTree>
    <p:extLst>
      <p:ext uri="{BB962C8B-B14F-4D97-AF65-F5344CB8AC3E}">
        <p14:creationId xmlns:p14="http://schemas.microsoft.com/office/powerpoint/2010/main" val="19487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15" b="4207"/>
          <a:stretch/>
        </p:blipFill>
        <p:spPr>
          <a:xfrm>
            <a:off x="20" y="2030"/>
            <a:ext cx="12191980" cy="685597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Theoretical Framework </a:t>
            </a:r>
          </a:p>
        </p:txBody>
      </p:sp>
      <p:sp>
        <p:nvSpPr>
          <p:cNvPr id="6" name="Text Placeholder 5"/>
          <p:cNvSpPr>
            <a:spLocks noGrp="1"/>
          </p:cNvSpPr>
          <p:nvPr>
            <p:ph type="body" idx="1"/>
          </p:nvPr>
        </p:nvSpPr>
        <p:spPr>
          <a:xfrm>
            <a:off x="1595269" y="3602038"/>
            <a:ext cx="9001462" cy="1655762"/>
          </a:xfrm>
        </p:spPr>
        <p:txBody>
          <a:bodyPr vert="horz" lIns="91440" tIns="45720" rIns="91440" bIns="45720" rtlCol="0">
            <a:normAutofit/>
          </a:bodyPr>
          <a:lstStyle/>
          <a:p>
            <a:endParaRPr lang="en-US">
              <a:solidFill>
                <a:schemeClr val="tx1"/>
              </a:solidFill>
            </a:endParaRPr>
          </a:p>
        </p:txBody>
      </p:sp>
      <p:sp>
        <p:nvSpPr>
          <p:cNvPr id="2" name="Slide Number Placeholder 1"/>
          <p:cNvSpPr>
            <a:spLocks noGrp="1"/>
          </p:cNvSpPr>
          <p:nvPr>
            <p:ph type="sldNum" sz="quarter" idx="12"/>
          </p:nvPr>
        </p:nvSpPr>
        <p:spPr/>
        <p:txBody>
          <a:bodyPr/>
          <a:lstStyle/>
          <a:p>
            <a:fld id="{F1F15E68-3534-444C-82E9-789E8A258E89}" type="slidenum">
              <a:rPr lang="en-US" smtClean="0"/>
              <a:t>9</a:t>
            </a:fld>
            <a:endParaRPr lang="en-US"/>
          </a:p>
        </p:txBody>
      </p:sp>
    </p:spTree>
    <p:extLst>
      <p:ext uri="{BB962C8B-B14F-4D97-AF65-F5344CB8AC3E}">
        <p14:creationId xmlns:p14="http://schemas.microsoft.com/office/powerpoint/2010/main" val="1529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1542</TotalTime>
  <Words>1976</Words>
  <Application>Microsoft Office PowerPoint</Application>
  <PresentationFormat>Widescreen</PresentationFormat>
  <Paragraphs>241</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Bookman Old Style</vt:lpstr>
      <vt:lpstr>Calibri</vt:lpstr>
      <vt:lpstr>Rockwell</vt:lpstr>
      <vt:lpstr>Damask</vt:lpstr>
      <vt:lpstr>Implementation of microcontrollers into the Colorado Fashion Design and Merchandising Curriculum: An Exploratory Case Study</vt:lpstr>
      <vt:lpstr>Statement Problem and Purpose</vt:lpstr>
      <vt:lpstr>Statement of the Problem </vt:lpstr>
      <vt:lpstr>FCS BODY OF KNOWLEDGE</vt:lpstr>
      <vt:lpstr>Purpose of the Study</vt:lpstr>
      <vt:lpstr>Research Questions</vt:lpstr>
      <vt:lpstr>The Hexagon Tool</vt:lpstr>
      <vt:lpstr>Research Questions </vt:lpstr>
      <vt:lpstr>Theoretical Framework </vt:lpstr>
      <vt:lpstr>Theoretical Frameworks</vt:lpstr>
      <vt:lpstr> </vt:lpstr>
      <vt:lpstr>Literature Review</vt:lpstr>
      <vt:lpstr>Literature review</vt:lpstr>
      <vt:lpstr>Method</vt:lpstr>
      <vt:lpstr>Qualitative Case Study</vt:lpstr>
      <vt:lpstr>Qualitative Case Study</vt:lpstr>
      <vt:lpstr>Participant Description</vt:lpstr>
      <vt:lpstr>PowerPoint Presentation</vt:lpstr>
      <vt:lpstr>Data collection</vt:lpstr>
      <vt:lpstr>Data Collection</vt:lpstr>
      <vt:lpstr>Data collection, continued…</vt:lpstr>
      <vt:lpstr>results</vt:lpstr>
      <vt:lpstr>Emergent Themes</vt:lpstr>
      <vt:lpstr>Emergent Themes, continued…</vt:lpstr>
      <vt:lpstr>Emergent Themes, continued…</vt:lpstr>
      <vt:lpstr>Recommendations</vt:lpstr>
      <vt:lpstr>Recommendation 1</vt:lpstr>
      <vt:lpstr>Recommendation 2</vt:lpstr>
      <vt:lpstr>Recommendations for future research</vt:lpstr>
      <vt:lpstr>Conclusion</vt:lpstr>
      <vt:lpstr>Conclusion</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LilyPad Arduino into the Family &amp; Consumer Sciences Fashion Design and Merchandising Curriculum</dc:title>
  <dc:creator>Katy Blatnick-Gagne</dc:creator>
  <cp:lastModifiedBy>Katy Blatnick-Gagne</cp:lastModifiedBy>
  <cp:revision>76</cp:revision>
  <cp:lastPrinted>2017-03-14T17:42:47Z</cp:lastPrinted>
  <dcterms:created xsi:type="dcterms:W3CDTF">2017-02-25T20:21:12Z</dcterms:created>
  <dcterms:modified xsi:type="dcterms:W3CDTF">2017-09-08T12:03:15Z</dcterms:modified>
</cp:coreProperties>
</file>